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Comic Sans Bold" panose="020B0604020202020204" charset="0"/>
      <p:regular r:id="rId18"/>
    </p:embeddedFont>
    <p:embeddedFont>
      <p:font typeface="Glacial Indifference" panose="020B0604020202020204" charset="0"/>
      <p:regular r:id="rId19"/>
    </p:embeddedFont>
    <p:embeddedFont>
      <p:font typeface="Glacial Indifference Bold" panose="020B0604020202020204" charset="0"/>
      <p:regular r:id="rId20"/>
    </p:embeddedFont>
    <p:embeddedFont>
      <p:font typeface="Poppins" panose="00000500000000000000" pitchFamily="2" charset="0"/>
      <p:regular r:id="rId21"/>
    </p:embeddedFont>
    <p:embeddedFont>
      <p:font typeface="Poppins Bold" panose="020B0604020202020204" charset="0"/>
      <p:regular r:id="rId22"/>
    </p:embeddedFont>
    <p:embeddedFont>
      <p:font typeface="Poppins Bold Italics" panose="020B0604020202020204" charset="0"/>
      <p:regular r:id="rId23"/>
    </p:embeddedFont>
    <p:embeddedFont>
      <p:font typeface="Shrikhan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4" d="100"/>
          <a:sy n="44" d="100"/>
        </p:scale>
        <p:origin x="87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png>
</file>

<file path=ppt/media/image3.png>
</file>

<file path=ppt/media/image4.sv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IN"/>
          </a:p>
        </p:txBody>
      </p:sp>
      <p:grpSp>
        <p:nvGrpSpPr>
          <p:cNvPr id="3" name="Group 3"/>
          <p:cNvGrpSpPr/>
          <p:nvPr/>
        </p:nvGrpSpPr>
        <p:grpSpPr>
          <a:xfrm rot="5400000">
            <a:off x="8496053" y="192064"/>
            <a:ext cx="1295895" cy="19428367"/>
            <a:chOff x="0" y="0"/>
            <a:chExt cx="341306" cy="5116936"/>
          </a:xfrm>
        </p:grpSpPr>
        <p:sp>
          <p:nvSpPr>
            <p:cNvPr id="4" name="Freeform 4"/>
            <p:cNvSpPr/>
            <p:nvPr/>
          </p:nvSpPr>
          <p:spPr>
            <a:xfrm>
              <a:off x="0" y="0"/>
              <a:ext cx="341306" cy="5116936"/>
            </a:xfrm>
            <a:custGeom>
              <a:avLst/>
              <a:gdLst/>
              <a:ahLst/>
              <a:cxnLst/>
              <a:rect l="l" t="t" r="r" b="b"/>
              <a:pathLst>
                <a:path w="341306" h="5116936">
                  <a:moveTo>
                    <a:pt x="0" y="0"/>
                  </a:moveTo>
                  <a:lnTo>
                    <a:pt x="341306" y="0"/>
                  </a:lnTo>
                  <a:lnTo>
                    <a:pt x="341306" y="5116936"/>
                  </a:lnTo>
                  <a:lnTo>
                    <a:pt x="0" y="5116936"/>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5" name="TextBox 5"/>
            <p:cNvSpPr txBox="1"/>
            <p:nvPr/>
          </p:nvSpPr>
          <p:spPr>
            <a:xfrm>
              <a:off x="0" y="-66675"/>
              <a:ext cx="341306" cy="5183611"/>
            </a:xfrm>
            <a:prstGeom prst="rect">
              <a:avLst/>
            </a:prstGeom>
          </p:spPr>
          <p:txBody>
            <a:bodyPr lIns="50800" tIns="50800" rIns="50800" bIns="50800" rtlCol="0" anchor="ctr"/>
            <a:lstStyle/>
            <a:p>
              <a:pPr algn="ctr">
                <a:lnSpc>
                  <a:spcPts val="2800"/>
                </a:lnSpc>
              </a:pPr>
              <a:endParaRPr/>
            </a:p>
          </p:txBody>
        </p:sp>
      </p:grpSp>
      <p:sp>
        <p:nvSpPr>
          <p:cNvPr id="6" name="Freeform 6"/>
          <p:cNvSpPr/>
          <p:nvPr/>
        </p:nvSpPr>
        <p:spPr>
          <a:xfrm>
            <a:off x="8756979" y="5255601"/>
            <a:ext cx="9062011" cy="4002699"/>
          </a:xfrm>
          <a:custGeom>
            <a:avLst/>
            <a:gdLst/>
            <a:ahLst/>
            <a:cxnLst/>
            <a:rect l="l" t="t" r="r" b="b"/>
            <a:pathLst>
              <a:path w="9062011" h="4002699">
                <a:moveTo>
                  <a:pt x="0" y="0"/>
                </a:moveTo>
                <a:lnTo>
                  <a:pt x="9062011" y="0"/>
                </a:lnTo>
                <a:lnTo>
                  <a:pt x="9062011" y="4002699"/>
                </a:lnTo>
                <a:lnTo>
                  <a:pt x="0" y="4002699"/>
                </a:lnTo>
                <a:lnTo>
                  <a:pt x="0" y="0"/>
                </a:lnTo>
                <a:close/>
              </a:path>
            </a:pathLst>
          </a:custGeom>
          <a:blipFill>
            <a:blip r:embed="rId3"/>
            <a:stretch>
              <a:fillRect/>
            </a:stretch>
          </a:blipFill>
        </p:spPr>
        <p:txBody>
          <a:bodyPr/>
          <a:lstStyle/>
          <a:p>
            <a:endParaRPr lang="en-IN"/>
          </a:p>
        </p:txBody>
      </p:sp>
      <p:grpSp>
        <p:nvGrpSpPr>
          <p:cNvPr id="7" name="Group 7"/>
          <p:cNvGrpSpPr/>
          <p:nvPr/>
        </p:nvGrpSpPr>
        <p:grpSpPr>
          <a:xfrm>
            <a:off x="286676" y="7845507"/>
            <a:ext cx="4038617" cy="1412793"/>
            <a:chOff x="0" y="0"/>
            <a:chExt cx="1063669" cy="372094"/>
          </a:xfrm>
        </p:grpSpPr>
        <p:sp>
          <p:nvSpPr>
            <p:cNvPr id="8" name="Freeform 8"/>
            <p:cNvSpPr/>
            <p:nvPr/>
          </p:nvSpPr>
          <p:spPr>
            <a:xfrm>
              <a:off x="0" y="0"/>
              <a:ext cx="1063669" cy="372094"/>
            </a:xfrm>
            <a:custGeom>
              <a:avLst/>
              <a:gdLst/>
              <a:ahLst/>
              <a:cxnLst/>
              <a:rect l="l" t="t" r="r" b="b"/>
              <a:pathLst>
                <a:path w="1063669" h="372094">
                  <a:moveTo>
                    <a:pt x="97766" y="0"/>
                  </a:moveTo>
                  <a:lnTo>
                    <a:pt x="965903" y="0"/>
                  </a:lnTo>
                  <a:cubicBezTo>
                    <a:pt x="991832" y="0"/>
                    <a:pt x="1016699" y="10300"/>
                    <a:pt x="1035034" y="28635"/>
                  </a:cubicBezTo>
                  <a:cubicBezTo>
                    <a:pt x="1053368" y="46969"/>
                    <a:pt x="1063669" y="71837"/>
                    <a:pt x="1063669" y="97766"/>
                  </a:cubicBezTo>
                  <a:lnTo>
                    <a:pt x="1063669" y="274328"/>
                  </a:lnTo>
                  <a:cubicBezTo>
                    <a:pt x="1063669" y="300257"/>
                    <a:pt x="1053368" y="325124"/>
                    <a:pt x="1035034" y="343459"/>
                  </a:cubicBezTo>
                  <a:cubicBezTo>
                    <a:pt x="1016699" y="361793"/>
                    <a:pt x="991832" y="372094"/>
                    <a:pt x="965903" y="372094"/>
                  </a:cubicBezTo>
                  <a:lnTo>
                    <a:pt x="97766" y="372094"/>
                  </a:lnTo>
                  <a:cubicBezTo>
                    <a:pt x="71837" y="372094"/>
                    <a:pt x="46969" y="361793"/>
                    <a:pt x="28635" y="343459"/>
                  </a:cubicBezTo>
                  <a:cubicBezTo>
                    <a:pt x="10300" y="325124"/>
                    <a:pt x="0" y="300257"/>
                    <a:pt x="0" y="274328"/>
                  </a:cubicBezTo>
                  <a:lnTo>
                    <a:pt x="0" y="97766"/>
                  </a:lnTo>
                  <a:cubicBezTo>
                    <a:pt x="0" y="71837"/>
                    <a:pt x="10300" y="46969"/>
                    <a:pt x="28635" y="28635"/>
                  </a:cubicBezTo>
                  <a:cubicBezTo>
                    <a:pt x="46969" y="10300"/>
                    <a:pt x="71837" y="0"/>
                    <a:pt x="97766" y="0"/>
                  </a:cubicBezTo>
                  <a:close/>
                </a:path>
              </a:pathLst>
            </a:custGeom>
            <a:solidFill>
              <a:srgbClr val="FDFDFD"/>
            </a:solidFill>
          </p:spPr>
          <p:txBody>
            <a:bodyPr/>
            <a:lstStyle/>
            <a:p>
              <a:endParaRPr lang="en-IN"/>
            </a:p>
          </p:txBody>
        </p:sp>
        <p:sp>
          <p:nvSpPr>
            <p:cNvPr id="9" name="TextBox 9"/>
            <p:cNvSpPr txBox="1"/>
            <p:nvPr/>
          </p:nvSpPr>
          <p:spPr>
            <a:xfrm>
              <a:off x="0" y="-57150"/>
              <a:ext cx="1063669" cy="429244"/>
            </a:xfrm>
            <a:prstGeom prst="rect">
              <a:avLst/>
            </a:prstGeom>
          </p:spPr>
          <p:txBody>
            <a:bodyPr lIns="50800" tIns="50800" rIns="50800" bIns="50800" rtlCol="0" anchor="ctr"/>
            <a:lstStyle/>
            <a:p>
              <a:pPr algn="ctr">
                <a:lnSpc>
                  <a:spcPts val="2800"/>
                </a:lnSpc>
              </a:pPr>
              <a:r>
                <a:rPr lang="en-US" sz="2000" b="1">
                  <a:solidFill>
                    <a:srgbClr val="000000"/>
                  </a:solidFill>
                  <a:latin typeface="Glacial Indifference Bold"/>
                  <a:ea typeface="Glacial Indifference Bold"/>
                  <a:cs typeface="Glacial Indifference Bold"/>
                  <a:sym typeface="Glacial Indifference Bold"/>
                </a:rPr>
                <a:t>PRESENTED BY: SEJAL CHAWLA</a:t>
              </a:r>
            </a:p>
          </p:txBody>
        </p:sp>
      </p:grpSp>
      <p:sp>
        <p:nvSpPr>
          <p:cNvPr id="10" name="TextBox 10"/>
          <p:cNvSpPr txBox="1"/>
          <p:nvPr/>
        </p:nvSpPr>
        <p:spPr>
          <a:xfrm>
            <a:off x="1028700" y="838200"/>
            <a:ext cx="15456558" cy="3497559"/>
          </a:xfrm>
          <a:prstGeom prst="rect">
            <a:avLst/>
          </a:prstGeom>
        </p:spPr>
        <p:txBody>
          <a:bodyPr lIns="0" tIns="0" rIns="0" bIns="0" rtlCol="0" anchor="t">
            <a:spAutoFit/>
          </a:bodyPr>
          <a:lstStyle/>
          <a:p>
            <a:pPr algn="ctr">
              <a:lnSpc>
                <a:spcPts val="14062"/>
              </a:lnSpc>
              <a:spcBef>
                <a:spcPct val="0"/>
              </a:spcBef>
            </a:pPr>
            <a:r>
              <a:rPr lang="en-US" sz="10044" b="1">
                <a:solidFill>
                  <a:srgbClr val="FFFFFF"/>
                </a:solidFill>
                <a:latin typeface="Comic Sans Bold"/>
                <a:ea typeface="Comic Sans Bold"/>
                <a:cs typeface="Comic Sans Bold"/>
                <a:sym typeface="Comic Sans Bold"/>
              </a:rPr>
              <a:t>STARTUP ECOSYSTEM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14791" y="3538693"/>
            <a:ext cx="8548508" cy="5082956"/>
            <a:chOff x="0" y="0"/>
            <a:chExt cx="757098" cy="450171"/>
          </a:xfrm>
        </p:grpSpPr>
        <p:sp>
          <p:nvSpPr>
            <p:cNvPr id="3" name="Freeform 3"/>
            <p:cNvSpPr/>
            <p:nvPr/>
          </p:nvSpPr>
          <p:spPr>
            <a:xfrm>
              <a:off x="0" y="0"/>
              <a:ext cx="757098" cy="450171"/>
            </a:xfrm>
            <a:custGeom>
              <a:avLst/>
              <a:gdLst/>
              <a:ahLst/>
              <a:cxnLst/>
              <a:rect l="l" t="t" r="r" b="b"/>
              <a:pathLst>
                <a:path w="757098" h="450171">
                  <a:moveTo>
                    <a:pt x="0" y="0"/>
                  </a:moveTo>
                  <a:lnTo>
                    <a:pt x="757098" y="0"/>
                  </a:lnTo>
                  <a:lnTo>
                    <a:pt x="757098" y="450171"/>
                  </a:lnTo>
                  <a:lnTo>
                    <a:pt x="0" y="450171"/>
                  </a:lnTo>
                  <a:close/>
                </a:path>
              </a:pathLst>
            </a:custGeom>
            <a:blipFill>
              <a:blip r:embed="rId2"/>
              <a:stretch>
                <a:fillRect t="-543" b="-543"/>
              </a:stretch>
            </a:blipFill>
          </p:spPr>
          <p:txBody>
            <a:bodyPr/>
            <a:lstStyle/>
            <a:p>
              <a:endParaRPr lang="en-IN"/>
            </a:p>
          </p:txBody>
        </p:sp>
      </p:grpSp>
      <p:grpSp>
        <p:nvGrpSpPr>
          <p:cNvPr id="4" name="Group 4"/>
          <p:cNvGrpSpPr/>
          <p:nvPr/>
        </p:nvGrpSpPr>
        <p:grpSpPr>
          <a:xfrm>
            <a:off x="9419172" y="2756111"/>
            <a:ext cx="8517348" cy="6356259"/>
            <a:chOff x="0" y="0"/>
            <a:chExt cx="2243252" cy="1674076"/>
          </a:xfrm>
        </p:grpSpPr>
        <p:sp>
          <p:nvSpPr>
            <p:cNvPr id="5" name="Freeform 5"/>
            <p:cNvSpPr/>
            <p:nvPr/>
          </p:nvSpPr>
          <p:spPr>
            <a:xfrm>
              <a:off x="0" y="0"/>
              <a:ext cx="2243252" cy="1674076"/>
            </a:xfrm>
            <a:custGeom>
              <a:avLst/>
              <a:gdLst/>
              <a:ahLst/>
              <a:cxnLst/>
              <a:rect l="l" t="t" r="r" b="b"/>
              <a:pathLst>
                <a:path w="2243252" h="1674076">
                  <a:moveTo>
                    <a:pt x="0" y="0"/>
                  </a:moveTo>
                  <a:lnTo>
                    <a:pt x="2243252" y="0"/>
                  </a:lnTo>
                  <a:lnTo>
                    <a:pt x="2243252" y="1674076"/>
                  </a:lnTo>
                  <a:lnTo>
                    <a:pt x="0" y="1674076"/>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6" name="TextBox 6"/>
            <p:cNvSpPr txBox="1"/>
            <p:nvPr/>
          </p:nvSpPr>
          <p:spPr>
            <a:xfrm>
              <a:off x="0" y="-66675"/>
              <a:ext cx="2243252" cy="1740751"/>
            </a:xfrm>
            <a:prstGeom prst="rect">
              <a:avLst/>
            </a:prstGeom>
          </p:spPr>
          <p:txBody>
            <a:bodyPr lIns="50800" tIns="50800" rIns="50800" bIns="50800" rtlCol="0" anchor="ctr"/>
            <a:lstStyle/>
            <a:p>
              <a:pPr algn="ctr">
                <a:lnSpc>
                  <a:spcPts val="2800"/>
                </a:lnSpc>
              </a:pPr>
              <a:endParaRPr/>
            </a:p>
          </p:txBody>
        </p:sp>
      </p:grpSp>
      <p:grpSp>
        <p:nvGrpSpPr>
          <p:cNvPr id="7" name="Group 7"/>
          <p:cNvGrpSpPr/>
          <p:nvPr/>
        </p:nvGrpSpPr>
        <p:grpSpPr>
          <a:xfrm rot="5400000">
            <a:off x="8453813" y="570038"/>
            <a:ext cx="1380375" cy="18756900"/>
            <a:chOff x="0" y="0"/>
            <a:chExt cx="363555" cy="4940089"/>
          </a:xfrm>
        </p:grpSpPr>
        <p:sp>
          <p:nvSpPr>
            <p:cNvPr id="8" name="Freeform 8"/>
            <p:cNvSpPr/>
            <p:nvPr/>
          </p:nvSpPr>
          <p:spPr>
            <a:xfrm>
              <a:off x="0" y="0"/>
              <a:ext cx="363555" cy="4940089"/>
            </a:xfrm>
            <a:custGeom>
              <a:avLst/>
              <a:gdLst/>
              <a:ahLst/>
              <a:cxnLst/>
              <a:rect l="l" t="t" r="r" b="b"/>
              <a:pathLst>
                <a:path w="363555" h="4940089">
                  <a:moveTo>
                    <a:pt x="0" y="0"/>
                  </a:moveTo>
                  <a:lnTo>
                    <a:pt x="363555" y="0"/>
                  </a:lnTo>
                  <a:lnTo>
                    <a:pt x="363555" y="4940089"/>
                  </a:lnTo>
                  <a:lnTo>
                    <a:pt x="0" y="4940089"/>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9" name="TextBox 9"/>
            <p:cNvSpPr txBox="1"/>
            <p:nvPr/>
          </p:nvSpPr>
          <p:spPr>
            <a:xfrm>
              <a:off x="0" y="-66675"/>
              <a:ext cx="363555" cy="5006764"/>
            </a:xfrm>
            <a:prstGeom prst="rect">
              <a:avLst/>
            </a:prstGeom>
          </p:spPr>
          <p:txBody>
            <a:bodyPr lIns="50800" tIns="50800" rIns="50800" bIns="50800" rtlCol="0" anchor="ctr"/>
            <a:lstStyle/>
            <a:p>
              <a:pPr algn="ctr">
                <a:lnSpc>
                  <a:spcPts val="2800"/>
                </a:lnSpc>
              </a:pPr>
              <a:endParaRPr/>
            </a:p>
          </p:txBody>
        </p:sp>
      </p:grpSp>
      <p:grpSp>
        <p:nvGrpSpPr>
          <p:cNvPr id="10" name="Group 10"/>
          <p:cNvGrpSpPr/>
          <p:nvPr/>
        </p:nvGrpSpPr>
        <p:grpSpPr>
          <a:xfrm>
            <a:off x="2513834" y="142950"/>
            <a:ext cx="13810675" cy="1817177"/>
            <a:chOff x="0" y="0"/>
            <a:chExt cx="2866637" cy="377186"/>
          </a:xfrm>
        </p:grpSpPr>
        <p:sp>
          <p:nvSpPr>
            <p:cNvPr id="11" name="Freeform 11"/>
            <p:cNvSpPr/>
            <p:nvPr/>
          </p:nvSpPr>
          <p:spPr>
            <a:xfrm>
              <a:off x="0" y="0"/>
              <a:ext cx="2866637" cy="377186"/>
            </a:xfrm>
            <a:custGeom>
              <a:avLst/>
              <a:gdLst/>
              <a:ahLst/>
              <a:cxnLst/>
              <a:rect l="l" t="t" r="r" b="b"/>
              <a:pathLst>
                <a:path w="2866637" h="377186">
                  <a:moveTo>
                    <a:pt x="2866637" y="0"/>
                  </a:moveTo>
                  <a:lnTo>
                    <a:pt x="0" y="0"/>
                  </a:lnTo>
                  <a:lnTo>
                    <a:pt x="101600" y="188593"/>
                  </a:lnTo>
                  <a:lnTo>
                    <a:pt x="0" y="377186"/>
                  </a:lnTo>
                  <a:lnTo>
                    <a:pt x="2866637" y="377186"/>
                  </a:lnTo>
                  <a:lnTo>
                    <a:pt x="2765037" y="188593"/>
                  </a:lnTo>
                  <a:lnTo>
                    <a:pt x="2866637" y="0"/>
                  </a:lnTo>
                  <a:close/>
                </a:path>
              </a:pathLst>
            </a:custGeom>
            <a:solidFill>
              <a:srgbClr val="1A4F75"/>
            </a:solidFill>
          </p:spPr>
          <p:txBody>
            <a:bodyPr/>
            <a:lstStyle/>
            <a:p>
              <a:endParaRPr lang="en-IN"/>
            </a:p>
          </p:txBody>
        </p:sp>
        <p:sp>
          <p:nvSpPr>
            <p:cNvPr id="12" name="TextBox 12"/>
            <p:cNvSpPr txBox="1"/>
            <p:nvPr/>
          </p:nvSpPr>
          <p:spPr>
            <a:xfrm>
              <a:off x="88900" y="-66675"/>
              <a:ext cx="2688837" cy="443861"/>
            </a:xfrm>
            <a:prstGeom prst="rect">
              <a:avLst/>
            </a:prstGeom>
          </p:spPr>
          <p:txBody>
            <a:bodyPr lIns="50800" tIns="50800" rIns="50800" bIns="50800" rtlCol="0" anchor="ctr"/>
            <a:lstStyle/>
            <a:p>
              <a:pPr algn="ctr">
                <a:lnSpc>
                  <a:spcPts val="5179"/>
                </a:lnSpc>
              </a:pPr>
              <a:r>
                <a:rPr lang="en-US" sz="3699" b="1">
                  <a:solidFill>
                    <a:srgbClr val="FFFFFF"/>
                  </a:solidFill>
                  <a:latin typeface="Glacial Indifference Bold"/>
                  <a:ea typeface="Glacial Indifference Bold"/>
                  <a:cs typeface="Glacial Indifference Bold"/>
                  <a:sym typeface="Glacial Indifference Bold"/>
                </a:rPr>
                <a:t>HOW PROFITABILITY LINKS TO IPOS OR ACQUISITIONS.</a:t>
              </a:r>
            </a:p>
          </p:txBody>
        </p:sp>
      </p:grpSp>
      <p:sp>
        <p:nvSpPr>
          <p:cNvPr id="13" name="TextBox 13"/>
          <p:cNvSpPr txBox="1"/>
          <p:nvPr/>
        </p:nvSpPr>
        <p:spPr>
          <a:xfrm>
            <a:off x="9419172" y="2985897"/>
            <a:ext cx="8517348" cy="5849062"/>
          </a:xfrm>
          <a:prstGeom prst="rect">
            <a:avLst/>
          </a:prstGeom>
        </p:spPr>
        <p:txBody>
          <a:bodyPr lIns="0" tIns="0" rIns="0" bIns="0" rtlCol="0" anchor="t">
            <a:spAutoFit/>
          </a:bodyPr>
          <a:lstStyle/>
          <a:p>
            <a:pPr algn="l">
              <a:lnSpc>
                <a:spcPts val="3079"/>
              </a:lnSpc>
            </a:pPr>
            <a:r>
              <a:rPr lang="en-US" sz="2199" b="1">
                <a:solidFill>
                  <a:srgbClr val="000000"/>
                </a:solidFill>
                <a:latin typeface="Glacial Indifference Bold"/>
                <a:ea typeface="Glacial Indifference Bold"/>
                <a:cs typeface="Glacial Indifference Bold"/>
                <a:sym typeface="Glacial Indifference Bold"/>
              </a:rPr>
              <a:t>INSIGHTS</a:t>
            </a:r>
          </a:p>
          <a:p>
            <a:pPr marL="474979" lvl="1" indent="-237490" algn="l">
              <a:lnSpc>
                <a:spcPts val="3079"/>
              </a:lnSpc>
              <a:buFont typeface="Arial"/>
              <a:buChar char="•"/>
            </a:pPr>
            <a:r>
              <a:rPr lang="en-US" sz="2199" b="1">
                <a:solidFill>
                  <a:srgbClr val="000000"/>
                </a:solidFill>
                <a:latin typeface="Glacial Indifference Bold"/>
                <a:ea typeface="Glacial Indifference Bold"/>
                <a:cs typeface="Glacial Indifference Bold"/>
                <a:sym typeface="Glacial Indifference Bold"/>
              </a:rPr>
              <a:t>OVERALL DISTRIBUTION</a:t>
            </a:r>
          </a:p>
          <a:p>
            <a:pPr marL="474979" lvl="1" indent="-237490" algn="l">
              <a:lnSpc>
                <a:spcPts val="3079"/>
              </a:lnSpc>
              <a:buFont typeface="Arial"/>
              <a:buChar char="•"/>
            </a:pPr>
            <a:r>
              <a:rPr lang="en-US" sz="2199" b="1">
                <a:solidFill>
                  <a:srgbClr val="000000"/>
                </a:solidFill>
                <a:latin typeface="Glacial Indifference Bold"/>
                <a:ea typeface="Glacial Indifference Bold"/>
                <a:cs typeface="Glacial Indifference Bold"/>
                <a:sym typeface="Glacial Indifference Bold"/>
              </a:rPr>
              <a:t>OUT OF 500 STARTUPS, THE MAJORITY ARE STILL PRIVATE (348 = 70%).</a:t>
            </a:r>
          </a:p>
          <a:p>
            <a:pPr marL="474979" lvl="1" indent="-237490" algn="l">
              <a:lnSpc>
                <a:spcPts val="3079"/>
              </a:lnSpc>
              <a:buFont typeface="Arial"/>
              <a:buChar char="•"/>
            </a:pPr>
            <a:r>
              <a:rPr lang="en-US" sz="2199" b="1">
                <a:solidFill>
                  <a:srgbClr val="000000"/>
                </a:solidFill>
                <a:latin typeface="Glacial Indifference Bold"/>
                <a:ea typeface="Glacial Indifference Bold"/>
                <a:cs typeface="Glacial Indifference Bold"/>
                <a:sym typeface="Glacial Indifference Bold"/>
              </a:rPr>
              <a:t>107 WERE ACQUIRED (21%), WHILE 45 WENT IPO (9%).</a:t>
            </a:r>
          </a:p>
          <a:p>
            <a:pPr algn="l">
              <a:lnSpc>
                <a:spcPts val="3079"/>
              </a:lnSpc>
            </a:pPr>
            <a:r>
              <a:rPr lang="en-US" sz="2199" b="1">
                <a:solidFill>
                  <a:srgbClr val="000000"/>
                </a:solidFill>
                <a:latin typeface="Glacial Indifference Bold"/>
                <a:ea typeface="Glacial Indifference Bold"/>
                <a:cs typeface="Glacial Indifference Bold"/>
                <a:sym typeface="Glacial Indifference Bold"/>
              </a:rPr>
              <a:t>ROW 0 (UNPROFITABLE/NOT YET PROFITABLE): </a:t>
            </a:r>
          </a:p>
          <a:p>
            <a:pPr algn="l">
              <a:lnSpc>
                <a:spcPts val="3079"/>
              </a:lnSpc>
            </a:pPr>
            <a:r>
              <a:rPr lang="en-US" sz="2199" b="1">
                <a:solidFill>
                  <a:srgbClr val="000000"/>
                </a:solidFill>
                <a:latin typeface="Glacial Indifference Bold"/>
                <a:ea typeface="Glacial Indifference Bold"/>
                <a:cs typeface="Glacial Indifference Bold"/>
                <a:sym typeface="Glacial Indifference Bold"/>
              </a:rPr>
              <a:t>INDICATES THAT MOST UNPROFITABLE STARTUPS EITHER STAY PRIVATE (TO RAISE MORE FUNDING) OR GET ACQUIRED AT LOWER VALUATIONS.</a:t>
            </a:r>
          </a:p>
          <a:p>
            <a:pPr algn="l">
              <a:lnSpc>
                <a:spcPts val="3079"/>
              </a:lnSpc>
            </a:pPr>
            <a:r>
              <a:rPr lang="en-US" sz="2199" b="1">
                <a:solidFill>
                  <a:srgbClr val="000000"/>
                </a:solidFill>
                <a:latin typeface="Glacial Indifference Bold"/>
                <a:ea typeface="Glacial Indifference Bold"/>
                <a:cs typeface="Glacial Indifference Bold"/>
                <a:sym typeface="Glacial Indifference Bold"/>
              </a:rPr>
              <a:t>ROW 1 (PROFITABLE):</a:t>
            </a:r>
          </a:p>
          <a:p>
            <a:pPr marL="474979" lvl="1" indent="-237490" algn="l">
              <a:lnSpc>
                <a:spcPts val="3079"/>
              </a:lnSpc>
              <a:buFont typeface="Arial"/>
              <a:buChar char="•"/>
            </a:pPr>
            <a:r>
              <a:rPr lang="en-US" sz="2199" b="1">
                <a:solidFill>
                  <a:srgbClr val="000000"/>
                </a:solidFill>
                <a:latin typeface="Glacial Indifference Bold"/>
                <a:ea typeface="Glacial Indifference Bold"/>
                <a:cs typeface="Glacial Indifference Bold"/>
                <a:sym typeface="Glacial Indifference Bold"/>
              </a:rPr>
              <a:t>IPO COUNT IS HIGHER (24) COMPARED TO UNPROFITABLE ONES (21), DESPITE FEWER PROFITABLE STARTUPS OVERALL.</a:t>
            </a:r>
          </a:p>
          <a:p>
            <a:pPr marL="474979" lvl="1" indent="-237490" algn="l">
              <a:lnSpc>
                <a:spcPts val="3079"/>
              </a:lnSpc>
              <a:buFont typeface="Arial"/>
              <a:buChar char="•"/>
            </a:pPr>
            <a:r>
              <a:rPr lang="en-US" sz="2199" b="1">
                <a:solidFill>
                  <a:srgbClr val="000000"/>
                </a:solidFill>
                <a:latin typeface="Glacial Indifference Bold"/>
                <a:ea typeface="Glacial Indifference Bold"/>
                <a:cs typeface="Glacial Indifference Bold"/>
                <a:sym typeface="Glacial Indifference Bold"/>
              </a:rPr>
              <a:t>SUGGESTS PROFITABILITY STRONGLY CORRELATES WITH IPO READINESS</a:t>
            </a:r>
          </a:p>
          <a:p>
            <a:pPr algn="l">
              <a:lnSpc>
                <a:spcPts val="3079"/>
              </a:lnSpc>
            </a:pPr>
            <a:endParaRPr lang="en-US" sz="2199" b="1">
              <a:solidFill>
                <a:srgbClr val="000000"/>
              </a:solidFill>
              <a:latin typeface="Glacial Indifference Bold"/>
              <a:ea typeface="Glacial Indifference Bold"/>
              <a:cs typeface="Glacial Indifference Bold"/>
              <a:sym typeface="Glacial Indifference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B4972">
                <a:alpha val="100000"/>
              </a:srgbClr>
            </a:gs>
            <a:gs pos="100000">
              <a:srgbClr val="001627">
                <a:alpha val="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8391250" y="3466420"/>
            <a:ext cx="9379643" cy="5637764"/>
          </a:xfrm>
          <a:custGeom>
            <a:avLst/>
            <a:gdLst/>
            <a:ahLst/>
            <a:cxnLst/>
            <a:rect l="l" t="t" r="r" b="b"/>
            <a:pathLst>
              <a:path w="9379643" h="5637764">
                <a:moveTo>
                  <a:pt x="0" y="0"/>
                </a:moveTo>
                <a:lnTo>
                  <a:pt x="9379643" y="0"/>
                </a:lnTo>
                <a:lnTo>
                  <a:pt x="9379643" y="5637764"/>
                </a:lnTo>
                <a:lnTo>
                  <a:pt x="0" y="5637764"/>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2551213"/>
            <a:ext cx="6908176" cy="8191716"/>
          </a:xfrm>
          <a:prstGeom prst="rect">
            <a:avLst/>
          </a:prstGeom>
        </p:spPr>
        <p:txBody>
          <a:bodyPr lIns="0" tIns="0" rIns="0" bIns="0" rtlCol="0" anchor="t">
            <a:spAutoFit/>
          </a:bodyPr>
          <a:lstStyle/>
          <a:p>
            <a:pPr algn="l">
              <a:lnSpc>
                <a:spcPts val="3095"/>
              </a:lnSpc>
              <a:spcBef>
                <a:spcPct val="0"/>
              </a:spcBef>
            </a:pPr>
            <a:r>
              <a:rPr lang="en-US" sz="2210" b="1">
                <a:solidFill>
                  <a:srgbClr val="000000"/>
                </a:solidFill>
                <a:latin typeface="Glacial Indifference Bold"/>
                <a:ea typeface="Glacial Indifference Bold"/>
                <a:cs typeface="Glacial Indifference Bold"/>
                <a:sym typeface="Glacial Indifference Bold"/>
              </a:rPr>
              <a:t>INSIGHT: WHICH INDUSTRIES/REGIONS TEND TO HAVE LARGER TEAMS.</a:t>
            </a:r>
          </a:p>
          <a:p>
            <a:pPr algn="l">
              <a:lnSpc>
                <a:spcPts val="3095"/>
              </a:lnSpc>
              <a:spcBef>
                <a:spcPct val="0"/>
              </a:spcBef>
            </a:pPr>
            <a:endParaRPr lang="en-US" sz="2210" b="1">
              <a:solidFill>
                <a:srgbClr val="000000"/>
              </a:solidFill>
              <a:latin typeface="Glacial Indifference Bold"/>
              <a:ea typeface="Glacial Indifference Bold"/>
              <a:cs typeface="Glacial Indifference Bold"/>
              <a:sym typeface="Glacial Indifference Bold"/>
            </a:endParaRPr>
          </a:p>
          <a:p>
            <a:pPr marL="477295" lvl="1" indent="-238647" algn="l">
              <a:lnSpc>
                <a:spcPts val="3095"/>
              </a:lnSpc>
              <a:spcBef>
                <a:spcPct val="0"/>
              </a:spcBef>
              <a:buFont typeface="Arial"/>
              <a:buChar char="•"/>
            </a:pPr>
            <a:r>
              <a:rPr lang="en-US" sz="2210" b="1">
                <a:solidFill>
                  <a:srgbClr val="000000"/>
                </a:solidFill>
                <a:latin typeface="Glacial Indifference Bold"/>
                <a:ea typeface="Glacial Indifference Bold"/>
                <a:cs typeface="Glacial Indifference Bold"/>
                <a:sym typeface="Glacial Indifference Bold"/>
              </a:rPr>
              <a:t>IOT (2709 EMPLOYEES), FINTECH (2703 EMPLOYEES), AND EDTECH (2618 EMPLOYEES) HAVE THE LARGEST AVERAGE TEAMS.</a:t>
            </a:r>
          </a:p>
          <a:p>
            <a:pPr marL="477295" lvl="1" indent="-238647" algn="l">
              <a:lnSpc>
                <a:spcPts val="3095"/>
              </a:lnSpc>
              <a:spcBef>
                <a:spcPct val="0"/>
              </a:spcBef>
              <a:buFont typeface="Arial"/>
              <a:buChar char="•"/>
            </a:pPr>
            <a:r>
              <a:rPr lang="en-US" sz="2210" b="1">
                <a:solidFill>
                  <a:srgbClr val="000000"/>
                </a:solidFill>
                <a:latin typeface="Glacial Indifference Bold"/>
                <a:ea typeface="Glacial Indifference Bold"/>
                <a:cs typeface="Glacial Indifference Bold"/>
                <a:sym typeface="Glacial Indifference Bold"/>
              </a:rPr>
              <a:t>THIS SUGGESTS THAT THESE INDUSTRIES ARE MORE RESOURCE-INTENSIVE AND MAY REQUIRE BROADER TEAMS TO HANDLE OPERATIONS, R&amp;D, AND CUSTOMER ENGAGEMENT.</a:t>
            </a:r>
          </a:p>
          <a:p>
            <a:pPr algn="l">
              <a:lnSpc>
                <a:spcPts val="3095"/>
              </a:lnSpc>
              <a:spcBef>
                <a:spcPct val="0"/>
              </a:spcBef>
            </a:pPr>
            <a:endParaRPr lang="en-US" sz="2210" b="1">
              <a:solidFill>
                <a:srgbClr val="000000"/>
              </a:solidFill>
              <a:latin typeface="Glacial Indifference Bold"/>
              <a:ea typeface="Glacial Indifference Bold"/>
              <a:cs typeface="Glacial Indifference Bold"/>
              <a:sym typeface="Glacial Indifference Bold"/>
            </a:endParaRPr>
          </a:p>
          <a:p>
            <a:pPr algn="l">
              <a:lnSpc>
                <a:spcPts val="3095"/>
              </a:lnSpc>
              <a:spcBef>
                <a:spcPct val="0"/>
              </a:spcBef>
            </a:pPr>
            <a:r>
              <a:rPr lang="en-US" sz="2210" b="1">
                <a:solidFill>
                  <a:srgbClr val="000000"/>
                </a:solidFill>
                <a:latin typeface="Glacial Indifference Bold"/>
                <a:ea typeface="Glacial Indifference Bold"/>
                <a:cs typeface="Glacial Indifference Bold"/>
                <a:sym typeface="Glacial Indifference Bold"/>
              </a:rPr>
              <a:t>RECOMMENDATION:</a:t>
            </a:r>
          </a:p>
          <a:p>
            <a:pPr marL="477295" lvl="1" indent="-238647" algn="l">
              <a:lnSpc>
                <a:spcPts val="3095"/>
              </a:lnSpc>
              <a:spcBef>
                <a:spcPct val="0"/>
              </a:spcBef>
              <a:buFont typeface="Arial"/>
              <a:buChar char="•"/>
            </a:pPr>
            <a:r>
              <a:rPr lang="en-US" sz="2210" b="1">
                <a:solidFill>
                  <a:srgbClr val="000000"/>
                </a:solidFill>
                <a:latin typeface="Glacial Indifference Bold"/>
                <a:ea typeface="Glacial Indifference Bold"/>
                <a:cs typeface="Glacial Indifference Bold"/>
                <a:sym typeface="Glacial Indifference Bold"/>
              </a:rPr>
              <a:t>PROVIDE SKILL DEVELOPMENT INITIATIVES IN IOT AND FINTECH, AS THESE INDUSTRIES ARE JOB-INTENSIVE.</a:t>
            </a:r>
          </a:p>
          <a:p>
            <a:pPr marL="477295" lvl="1" indent="-238647" algn="l">
              <a:lnSpc>
                <a:spcPts val="3095"/>
              </a:lnSpc>
              <a:spcBef>
                <a:spcPct val="0"/>
              </a:spcBef>
              <a:buFont typeface="Arial"/>
              <a:buChar char="•"/>
            </a:pPr>
            <a:r>
              <a:rPr lang="en-US" sz="2210" b="1">
                <a:solidFill>
                  <a:srgbClr val="000000"/>
                </a:solidFill>
                <a:latin typeface="Glacial Indifference Bold"/>
                <a:ea typeface="Glacial Indifference Bold"/>
                <a:cs typeface="Glacial Indifference Bold"/>
                <a:sym typeface="Glacial Indifference Bold"/>
              </a:rPr>
              <a:t>SUPPORT AI AND E-COMMERCE STARTUPS WITH INFRASTRUCTURE GRANTS SINCE THEY CREATE FEWER JOBS DIRECTLY BUT DRIVE HIGH INNOVATION.</a:t>
            </a:r>
          </a:p>
          <a:p>
            <a:pPr algn="l">
              <a:lnSpc>
                <a:spcPts val="3095"/>
              </a:lnSpc>
              <a:spcBef>
                <a:spcPct val="0"/>
              </a:spcBef>
            </a:pPr>
            <a:endParaRPr lang="en-US" sz="2210" b="1">
              <a:solidFill>
                <a:srgbClr val="000000"/>
              </a:solidFill>
              <a:latin typeface="Glacial Indifference Bold"/>
              <a:ea typeface="Glacial Indifference Bold"/>
              <a:cs typeface="Glacial Indifference Bold"/>
              <a:sym typeface="Glacial Indifference Bold"/>
            </a:endParaRPr>
          </a:p>
          <a:p>
            <a:pPr algn="l">
              <a:lnSpc>
                <a:spcPts val="3095"/>
              </a:lnSpc>
              <a:spcBef>
                <a:spcPct val="0"/>
              </a:spcBef>
            </a:pPr>
            <a:endParaRPr lang="en-US" sz="2210" b="1">
              <a:solidFill>
                <a:srgbClr val="000000"/>
              </a:solidFill>
              <a:latin typeface="Glacial Indifference Bold"/>
              <a:ea typeface="Glacial Indifference Bold"/>
              <a:cs typeface="Glacial Indifference Bold"/>
              <a:sym typeface="Glacial Indifference Bold"/>
            </a:endParaRPr>
          </a:p>
        </p:txBody>
      </p:sp>
      <p:grpSp>
        <p:nvGrpSpPr>
          <p:cNvPr id="4" name="Group 4"/>
          <p:cNvGrpSpPr/>
          <p:nvPr/>
        </p:nvGrpSpPr>
        <p:grpSpPr>
          <a:xfrm>
            <a:off x="2513834" y="142950"/>
            <a:ext cx="13810675" cy="1817177"/>
            <a:chOff x="0" y="0"/>
            <a:chExt cx="2866637" cy="377186"/>
          </a:xfrm>
        </p:grpSpPr>
        <p:sp>
          <p:nvSpPr>
            <p:cNvPr id="5" name="Freeform 5"/>
            <p:cNvSpPr/>
            <p:nvPr/>
          </p:nvSpPr>
          <p:spPr>
            <a:xfrm>
              <a:off x="0" y="0"/>
              <a:ext cx="2866637" cy="377186"/>
            </a:xfrm>
            <a:custGeom>
              <a:avLst/>
              <a:gdLst/>
              <a:ahLst/>
              <a:cxnLst/>
              <a:rect l="l" t="t" r="r" b="b"/>
              <a:pathLst>
                <a:path w="2866637" h="377186">
                  <a:moveTo>
                    <a:pt x="2866637" y="0"/>
                  </a:moveTo>
                  <a:lnTo>
                    <a:pt x="0" y="0"/>
                  </a:lnTo>
                  <a:lnTo>
                    <a:pt x="101600" y="188593"/>
                  </a:lnTo>
                  <a:lnTo>
                    <a:pt x="0" y="377186"/>
                  </a:lnTo>
                  <a:lnTo>
                    <a:pt x="2866637" y="377186"/>
                  </a:lnTo>
                  <a:lnTo>
                    <a:pt x="2765037" y="188593"/>
                  </a:lnTo>
                  <a:lnTo>
                    <a:pt x="2866637" y="0"/>
                  </a:lnTo>
                  <a:close/>
                </a:path>
              </a:pathLst>
            </a:custGeom>
            <a:solidFill>
              <a:srgbClr val="FDFDFD"/>
            </a:solidFill>
          </p:spPr>
          <p:txBody>
            <a:bodyPr/>
            <a:lstStyle/>
            <a:p>
              <a:endParaRPr lang="en-IN"/>
            </a:p>
          </p:txBody>
        </p:sp>
        <p:sp>
          <p:nvSpPr>
            <p:cNvPr id="6" name="TextBox 6"/>
            <p:cNvSpPr txBox="1"/>
            <p:nvPr/>
          </p:nvSpPr>
          <p:spPr>
            <a:xfrm>
              <a:off x="88900" y="-95250"/>
              <a:ext cx="2688837" cy="472436"/>
            </a:xfrm>
            <a:prstGeom prst="rect">
              <a:avLst/>
            </a:prstGeom>
          </p:spPr>
          <p:txBody>
            <a:bodyPr lIns="50800" tIns="50800" rIns="50800" bIns="50800" rtlCol="0" anchor="ctr"/>
            <a:lstStyle/>
            <a:p>
              <a:pPr algn="ctr">
                <a:lnSpc>
                  <a:spcPts val="6019"/>
                </a:lnSpc>
              </a:pPr>
              <a:r>
                <a:rPr lang="en-US" sz="4299" b="1">
                  <a:solidFill>
                    <a:srgbClr val="1A4F75"/>
                  </a:solidFill>
                  <a:latin typeface="Glacial Indifference Bold"/>
                  <a:ea typeface="Glacial Indifference Bold"/>
                  <a:cs typeface="Glacial Indifference Bold"/>
                  <a:sym typeface="Glacial Indifference Bold"/>
                </a:rPr>
                <a:t>INDUSTRY WISE AVERAGE EMPLOYEE COUNT</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349123"/>
            <a:ext cx="8517348" cy="6045533"/>
            <a:chOff x="0" y="0"/>
            <a:chExt cx="2243252" cy="1592239"/>
          </a:xfrm>
        </p:grpSpPr>
        <p:sp>
          <p:nvSpPr>
            <p:cNvPr id="3" name="Freeform 3"/>
            <p:cNvSpPr/>
            <p:nvPr/>
          </p:nvSpPr>
          <p:spPr>
            <a:xfrm>
              <a:off x="0" y="0"/>
              <a:ext cx="2243252" cy="1592239"/>
            </a:xfrm>
            <a:custGeom>
              <a:avLst/>
              <a:gdLst/>
              <a:ahLst/>
              <a:cxnLst/>
              <a:rect l="l" t="t" r="r" b="b"/>
              <a:pathLst>
                <a:path w="2243252" h="1592239">
                  <a:moveTo>
                    <a:pt x="0" y="0"/>
                  </a:moveTo>
                  <a:lnTo>
                    <a:pt x="2243252" y="0"/>
                  </a:lnTo>
                  <a:lnTo>
                    <a:pt x="2243252" y="1592239"/>
                  </a:lnTo>
                  <a:lnTo>
                    <a:pt x="0" y="1592239"/>
                  </a:lnTo>
                  <a:close/>
                </a:path>
              </a:pathLst>
            </a:custGeom>
            <a:gradFill rotWithShape="1">
              <a:gsLst>
                <a:gs pos="0">
                  <a:srgbClr val="001627">
                    <a:alpha val="0"/>
                  </a:srgbClr>
                </a:gs>
                <a:gs pos="100000">
                  <a:srgbClr val="021420">
                    <a:alpha val="100000"/>
                  </a:srgbClr>
                </a:gs>
              </a:gsLst>
              <a:lin ang="5400000"/>
            </a:gradFill>
          </p:spPr>
          <p:txBody>
            <a:bodyPr/>
            <a:lstStyle/>
            <a:p>
              <a:endParaRPr lang="en-IN"/>
            </a:p>
          </p:txBody>
        </p:sp>
        <p:sp>
          <p:nvSpPr>
            <p:cNvPr id="4" name="TextBox 4"/>
            <p:cNvSpPr txBox="1"/>
            <p:nvPr/>
          </p:nvSpPr>
          <p:spPr>
            <a:xfrm>
              <a:off x="0" y="-66675"/>
              <a:ext cx="2243252" cy="1658914"/>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rot="5400000">
            <a:off x="8453813" y="570038"/>
            <a:ext cx="1380375" cy="18756900"/>
            <a:chOff x="0" y="0"/>
            <a:chExt cx="363555" cy="4940089"/>
          </a:xfrm>
        </p:grpSpPr>
        <p:sp>
          <p:nvSpPr>
            <p:cNvPr id="6" name="Freeform 6"/>
            <p:cNvSpPr/>
            <p:nvPr/>
          </p:nvSpPr>
          <p:spPr>
            <a:xfrm>
              <a:off x="0" y="0"/>
              <a:ext cx="363555" cy="4940089"/>
            </a:xfrm>
            <a:custGeom>
              <a:avLst/>
              <a:gdLst/>
              <a:ahLst/>
              <a:cxnLst/>
              <a:rect l="l" t="t" r="r" b="b"/>
              <a:pathLst>
                <a:path w="363555" h="4940089">
                  <a:moveTo>
                    <a:pt x="0" y="0"/>
                  </a:moveTo>
                  <a:lnTo>
                    <a:pt x="363555" y="0"/>
                  </a:lnTo>
                  <a:lnTo>
                    <a:pt x="363555" y="4940089"/>
                  </a:lnTo>
                  <a:lnTo>
                    <a:pt x="0" y="4940089"/>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7" name="TextBox 7"/>
            <p:cNvSpPr txBox="1"/>
            <p:nvPr/>
          </p:nvSpPr>
          <p:spPr>
            <a:xfrm>
              <a:off x="0" y="-66675"/>
              <a:ext cx="363555" cy="5006764"/>
            </a:xfrm>
            <a:prstGeom prst="rect">
              <a:avLst/>
            </a:prstGeom>
          </p:spPr>
          <p:txBody>
            <a:bodyPr lIns="50800" tIns="50800" rIns="50800" bIns="50800" rtlCol="0" anchor="ctr"/>
            <a:lstStyle/>
            <a:p>
              <a:pPr algn="ctr">
                <a:lnSpc>
                  <a:spcPts val="2800"/>
                </a:lnSpc>
              </a:pPr>
              <a:endParaRPr/>
            </a:p>
          </p:txBody>
        </p:sp>
      </p:grpSp>
      <p:sp>
        <p:nvSpPr>
          <p:cNvPr id="8" name="Freeform 8"/>
          <p:cNvSpPr/>
          <p:nvPr/>
        </p:nvSpPr>
        <p:spPr>
          <a:xfrm>
            <a:off x="8645254" y="2486010"/>
            <a:ext cx="9379643" cy="5637764"/>
          </a:xfrm>
          <a:custGeom>
            <a:avLst/>
            <a:gdLst/>
            <a:ahLst/>
            <a:cxnLst/>
            <a:rect l="l" t="t" r="r" b="b"/>
            <a:pathLst>
              <a:path w="9379643" h="5637764">
                <a:moveTo>
                  <a:pt x="0" y="0"/>
                </a:moveTo>
                <a:lnTo>
                  <a:pt x="9379643" y="0"/>
                </a:lnTo>
                <a:lnTo>
                  <a:pt x="9379643" y="5637764"/>
                </a:lnTo>
                <a:lnTo>
                  <a:pt x="0" y="5637764"/>
                </a:lnTo>
                <a:lnTo>
                  <a:pt x="0" y="0"/>
                </a:lnTo>
                <a:close/>
              </a:path>
            </a:pathLst>
          </a:custGeom>
          <a:blipFill>
            <a:blip r:embed="rId2"/>
            <a:stretch>
              <a:fillRect/>
            </a:stretch>
          </a:blipFill>
        </p:spPr>
        <p:txBody>
          <a:bodyPr/>
          <a:lstStyle/>
          <a:p>
            <a:endParaRPr lang="en-IN"/>
          </a:p>
        </p:txBody>
      </p:sp>
      <p:grpSp>
        <p:nvGrpSpPr>
          <p:cNvPr id="9" name="Group 9"/>
          <p:cNvGrpSpPr/>
          <p:nvPr/>
        </p:nvGrpSpPr>
        <p:grpSpPr>
          <a:xfrm>
            <a:off x="4893780" y="240241"/>
            <a:ext cx="6074887" cy="1111242"/>
            <a:chOff x="0" y="0"/>
            <a:chExt cx="1260945" cy="230657"/>
          </a:xfrm>
        </p:grpSpPr>
        <p:sp>
          <p:nvSpPr>
            <p:cNvPr id="10" name="Freeform 10"/>
            <p:cNvSpPr/>
            <p:nvPr/>
          </p:nvSpPr>
          <p:spPr>
            <a:xfrm>
              <a:off x="0" y="0"/>
              <a:ext cx="1260945" cy="230657"/>
            </a:xfrm>
            <a:custGeom>
              <a:avLst/>
              <a:gdLst/>
              <a:ahLst/>
              <a:cxnLst/>
              <a:rect l="l" t="t" r="r" b="b"/>
              <a:pathLst>
                <a:path w="1260945" h="230657">
                  <a:moveTo>
                    <a:pt x="1260945" y="0"/>
                  </a:moveTo>
                  <a:lnTo>
                    <a:pt x="0" y="0"/>
                  </a:lnTo>
                  <a:lnTo>
                    <a:pt x="101600" y="115328"/>
                  </a:lnTo>
                  <a:lnTo>
                    <a:pt x="0" y="230657"/>
                  </a:lnTo>
                  <a:lnTo>
                    <a:pt x="1260945" y="230657"/>
                  </a:lnTo>
                  <a:lnTo>
                    <a:pt x="1159345" y="115328"/>
                  </a:lnTo>
                  <a:lnTo>
                    <a:pt x="1260945" y="0"/>
                  </a:lnTo>
                  <a:close/>
                </a:path>
              </a:pathLst>
            </a:custGeom>
            <a:solidFill>
              <a:srgbClr val="1A4F75"/>
            </a:solidFill>
          </p:spPr>
          <p:txBody>
            <a:bodyPr/>
            <a:lstStyle/>
            <a:p>
              <a:endParaRPr lang="en-IN"/>
            </a:p>
          </p:txBody>
        </p:sp>
        <p:sp>
          <p:nvSpPr>
            <p:cNvPr id="11" name="TextBox 11"/>
            <p:cNvSpPr txBox="1"/>
            <p:nvPr/>
          </p:nvSpPr>
          <p:spPr>
            <a:xfrm>
              <a:off x="88900" y="-85725"/>
              <a:ext cx="1083145" cy="316382"/>
            </a:xfrm>
            <a:prstGeom prst="rect">
              <a:avLst/>
            </a:prstGeom>
          </p:spPr>
          <p:txBody>
            <a:bodyPr lIns="50800" tIns="50800" rIns="50800" bIns="50800" rtlCol="0" anchor="ctr"/>
            <a:lstStyle/>
            <a:p>
              <a:pPr algn="ctr">
                <a:lnSpc>
                  <a:spcPts val="6859"/>
                </a:lnSpc>
              </a:pPr>
              <a:r>
                <a:rPr lang="en-US" sz="4899">
                  <a:solidFill>
                    <a:srgbClr val="FFFFFF"/>
                  </a:solidFill>
                  <a:latin typeface="Shrikhand"/>
                  <a:ea typeface="Shrikhand"/>
                  <a:cs typeface="Shrikhand"/>
                  <a:sym typeface="Shrikhand"/>
                </a:rPr>
                <a:t>TIME TRENDS</a:t>
              </a:r>
            </a:p>
          </p:txBody>
        </p:sp>
      </p:grpSp>
      <p:sp>
        <p:nvSpPr>
          <p:cNvPr id="12" name="TextBox 12"/>
          <p:cNvSpPr txBox="1"/>
          <p:nvPr/>
        </p:nvSpPr>
        <p:spPr>
          <a:xfrm>
            <a:off x="416497" y="2428860"/>
            <a:ext cx="7974752" cy="4884086"/>
          </a:xfrm>
          <a:prstGeom prst="rect">
            <a:avLst/>
          </a:prstGeom>
        </p:spPr>
        <p:txBody>
          <a:bodyPr lIns="0" tIns="0" rIns="0" bIns="0" rtlCol="0" anchor="t">
            <a:spAutoFit/>
          </a:bodyPr>
          <a:lstStyle/>
          <a:p>
            <a:pPr algn="l">
              <a:lnSpc>
                <a:spcPts val="4059"/>
              </a:lnSpc>
            </a:pPr>
            <a:r>
              <a:rPr lang="en-US" sz="2899" b="1" u="sng">
                <a:solidFill>
                  <a:srgbClr val="000000"/>
                </a:solidFill>
                <a:latin typeface="Glacial Indifference Bold"/>
                <a:ea typeface="Glacial Indifference Bold"/>
                <a:cs typeface="Glacial Indifference Bold"/>
                <a:sym typeface="Glacial Indifference Bold"/>
              </a:rPr>
              <a:t>TRENDS BY PERIODS:</a:t>
            </a:r>
          </a:p>
          <a:p>
            <a:pPr marL="539748" lvl="1" indent="-269874" algn="l">
              <a:lnSpc>
                <a:spcPts val="3499"/>
              </a:lnSpc>
              <a:buFont typeface="Arial"/>
              <a:buChar char="•"/>
            </a:pPr>
            <a:r>
              <a:rPr lang="en-US" sz="2499">
                <a:solidFill>
                  <a:srgbClr val="000000"/>
                </a:solidFill>
                <a:latin typeface="Glacial Indifference"/>
                <a:ea typeface="Glacial Indifference"/>
                <a:cs typeface="Glacial Indifference"/>
                <a:sym typeface="Glacial Indifference"/>
              </a:rPr>
              <a:t>1990S: MODERATE GROWTH WITH A JUMP IN 1998–2000, LIKELY DUE TO THE DOT-COM BOOM.</a:t>
            </a:r>
          </a:p>
          <a:p>
            <a:pPr marL="539748" lvl="1" indent="-269874" algn="l">
              <a:lnSpc>
                <a:spcPts val="3499"/>
              </a:lnSpc>
              <a:buFont typeface="Arial"/>
              <a:buChar char="•"/>
            </a:pPr>
            <a:r>
              <a:rPr lang="en-US" sz="2499">
                <a:solidFill>
                  <a:srgbClr val="000000"/>
                </a:solidFill>
                <a:latin typeface="Glacial Indifference"/>
                <a:ea typeface="Glacial Indifference"/>
                <a:cs typeface="Glacial Indifference"/>
                <a:sym typeface="Glacial Indifference"/>
              </a:rPr>
              <a:t>2001–2009: FLUCTUATIONS WITH A DIP AROUND 2005–2006 AND 2008–2009 (GLOBAL FINANCIAL CRISIS).</a:t>
            </a:r>
          </a:p>
          <a:p>
            <a:pPr marL="539748" lvl="1" indent="-269874" algn="l">
              <a:lnSpc>
                <a:spcPts val="3499"/>
              </a:lnSpc>
              <a:buFont typeface="Arial"/>
              <a:buChar char="•"/>
            </a:pPr>
            <a:r>
              <a:rPr lang="en-US" sz="2499">
                <a:solidFill>
                  <a:srgbClr val="000000"/>
                </a:solidFill>
                <a:latin typeface="Glacial Indifference"/>
                <a:ea typeface="Glacial Indifference"/>
                <a:cs typeface="Glacial Indifference"/>
                <a:sym typeface="Glacial Indifference"/>
              </a:rPr>
              <a:t>2010–2019: STRONG RECOVERY POST-CRISIS, WITH 2010 AND 2013 PEAKS.</a:t>
            </a:r>
          </a:p>
          <a:p>
            <a:pPr marL="539748" lvl="1" indent="-269874" algn="l">
              <a:lnSpc>
                <a:spcPts val="3499"/>
              </a:lnSpc>
              <a:buFont typeface="Arial"/>
              <a:buChar char="•"/>
            </a:pPr>
            <a:r>
              <a:rPr lang="en-US" sz="2499">
                <a:solidFill>
                  <a:srgbClr val="000000"/>
                </a:solidFill>
                <a:latin typeface="Glacial Indifference"/>
                <a:ea typeface="Glacial Indifference"/>
                <a:cs typeface="Glacial Indifference"/>
                <a:sym typeface="Glacial Indifference"/>
              </a:rPr>
              <a:t>2020–2022: MIXED TREND—2020 RECOVERY (54.23M) BUT SHARP FALL IN 2021, THEN PARTIAL RECOVERY IN 2022 (52.59M).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1627">
                <a:alpha val="0"/>
              </a:srgbClr>
            </a:gs>
            <a:gs pos="100000">
              <a:srgbClr val="021420">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308490" y="1198036"/>
            <a:ext cx="17671021" cy="8344006"/>
          </a:xfrm>
          <a:custGeom>
            <a:avLst/>
            <a:gdLst/>
            <a:ahLst/>
            <a:cxnLst/>
            <a:rect l="l" t="t" r="r" b="b"/>
            <a:pathLst>
              <a:path w="17671021" h="8344006">
                <a:moveTo>
                  <a:pt x="0" y="0"/>
                </a:moveTo>
                <a:lnTo>
                  <a:pt x="17671020" y="0"/>
                </a:lnTo>
                <a:lnTo>
                  <a:pt x="17671020" y="8344006"/>
                </a:lnTo>
                <a:lnTo>
                  <a:pt x="0" y="8344006"/>
                </a:lnTo>
                <a:lnTo>
                  <a:pt x="0" y="0"/>
                </a:lnTo>
                <a:close/>
              </a:path>
            </a:pathLst>
          </a:custGeom>
          <a:blipFill>
            <a:blip r:embed="rId2"/>
            <a:stretch>
              <a:fillRect t="-3" r="-971" b="-3"/>
            </a:stretch>
          </a:blipFill>
        </p:spPr>
        <p:txBody>
          <a:bodyPr/>
          <a:lstStyle/>
          <a:p>
            <a:endParaRPr lang="en-IN"/>
          </a:p>
        </p:txBody>
      </p:sp>
      <p:grpSp>
        <p:nvGrpSpPr>
          <p:cNvPr id="3" name="Group 3"/>
          <p:cNvGrpSpPr/>
          <p:nvPr/>
        </p:nvGrpSpPr>
        <p:grpSpPr>
          <a:xfrm>
            <a:off x="4764565" y="127002"/>
            <a:ext cx="7615849" cy="901698"/>
            <a:chOff x="0" y="0"/>
            <a:chExt cx="2005820" cy="237484"/>
          </a:xfrm>
        </p:grpSpPr>
        <p:sp>
          <p:nvSpPr>
            <p:cNvPr id="4" name="Freeform 4"/>
            <p:cNvSpPr/>
            <p:nvPr/>
          </p:nvSpPr>
          <p:spPr>
            <a:xfrm>
              <a:off x="0" y="0"/>
              <a:ext cx="2005820" cy="237484"/>
            </a:xfrm>
            <a:custGeom>
              <a:avLst/>
              <a:gdLst/>
              <a:ahLst/>
              <a:cxnLst/>
              <a:rect l="l" t="t" r="r" b="b"/>
              <a:pathLst>
                <a:path w="2005820" h="237484">
                  <a:moveTo>
                    <a:pt x="2005820" y="0"/>
                  </a:moveTo>
                  <a:lnTo>
                    <a:pt x="0" y="0"/>
                  </a:lnTo>
                  <a:lnTo>
                    <a:pt x="101600" y="118742"/>
                  </a:lnTo>
                  <a:lnTo>
                    <a:pt x="0" y="237484"/>
                  </a:lnTo>
                  <a:lnTo>
                    <a:pt x="2005820" y="237484"/>
                  </a:lnTo>
                  <a:lnTo>
                    <a:pt x="1904220" y="118742"/>
                  </a:lnTo>
                  <a:lnTo>
                    <a:pt x="2005820" y="0"/>
                  </a:lnTo>
                  <a:close/>
                </a:path>
              </a:pathLst>
            </a:custGeom>
            <a:solidFill>
              <a:srgbClr val="FDFDFD"/>
            </a:solidFill>
          </p:spPr>
          <p:txBody>
            <a:bodyPr/>
            <a:lstStyle/>
            <a:p>
              <a:endParaRPr lang="en-IN"/>
            </a:p>
          </p:txBody>
        </p:sp>
        <p:sp>
          <p:nvSpPr>
            <p:cNvPr id="5" name="TextBox 5"/>
            <p:cNvSpPr txBox="1"/>
            <p:nvPr/>
          </p:nvSpPr>
          <p:spPr>
            <a:xfrm>
              <a:off x="88900" y="-95250"/>
              <a:ext cx="1828020" cy="332734"/>
            </a:xfrm>
            <a:prstGeom prst="rect">
              <a:avLst/>
            </a:prstGeom>
          </p:spPr>
          <p:txBody>
            <a:bodyPr lIns="50800" tIns="50800" rIns="50800" bIns="50800" rtlCol="0" anchor="ctr"/>
            <a:lstStyle/>
            <a:p>
              <a:pPr algn="ctr">
                <a:lnSpc>
                  <a:spcPts val="6019"/>
                </a:lnSpc>
              </a:pPr>
              <a:r>
                <a:rPr lang="en-US" sz="4299" b="1">
                  <a:solidFill>
                    <a:srgbClr val="1A4F75"/>
                  </a:solidFill>
                  <a:latin typeface="Glacial Indifference Bold"/>
                  <a:ea typeface="Glacial Indifference Bold"/>
                  <a:cs typeface="Glacial Indifference Bold"/>
                  <a:sym typeface="Glacial Indifference Bold"/>
                </a:rPr>
                <a:t>DASHBOARD</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1627">
                <a:alpha val="0"/>
              </a:srgbClr>
            </a:gs>
            <a:gs pos="100000">
              <a:srgbClr val="021420">
                <a:alpha val="100000"/>
              </a:srgbClr>
            </a:gs>
          </a:gsLst>
          <a:lin ang="5400000"/>
        </a:gradFill>
        <a:effectLst/>
      </p:bgPr>
    </p:bg>
    <p:spTree>
      <p:nvGrpSpPr>
        <p:cNvPr id="1" name=""/>
        <p:cNvGrpSpPr/>
        <p:nvPr/>
      </p:nvGrpSpPr>
      <p:grpSpPr>
        <a:xfrm>
          <a:off x="0" y="0"/>
          <a:ext cx="0" cy="0"/>
          <a:chOff x="0" y="0"/>
          <a:chExt cx="0" cy="0"/>
        </a:xfrm>
      </p:grpSpPr>
      <p:grpSp>
        <p:nvGrpSpPr>
          <p:cNvPr id="2" name="Group 2"/>
          <p:cNvGrpSpPr/>
          <p:nvPr/>
        </p:nvGrpSpPr>
        <p:grpSpPr>
          <a:xfrm>
            <a:off x="4785732" y="625407"/>
            <a:ext cx="8102691" cy="1543050"/>
            <a:chOff x="0" y="0"/>
            <a:chExt cx="2134042" cy="406400"/>
          </a:xfrm>
        </p:grpSpPr>
        <p:sp>
          <p:nvSpPr>
            <p:cNvPr id="3" name="Freeform 3"/>
            <p:cNvSpPr/>
            <p:nvPr/>
          </p:nvSpPr>
          <p:spPr>
            <a:xfrm>
              <a:off x="0" y="0"/>
              <a:ext cx="2134042" cy="406400"/>
            </a:xfrm>
            <a:custGeom>
              <a:avLst/>
              <a:gdLst/>
              <a:ahLst/>
              <a:cxnLst/>
              <a:rect l="l" t="t" r="r" b="b"/>
              <a:pathLst>
                <a:path w="2134042" h="406400">
                  <a:moveTo>
                    <a:pt x="2134042" y="0"/>
                  </a:moveTo>
                  <a:lnTo>
                    <a:pt x="0" y="0"/>
                  </a:lnTo>
                  <a:lnTo>
                    <a:pt x="101600" y="203200"/>
                  </a:lnTo>
                  <a:lnTo>
                    <a:pt x="0" y="406400"/>
                  </a:lnTo>
                  <a:lnTo>
                    <a:pt x="2134042" y="406400"/>
                  </a:lnTo>
                  <a:lnTo>
                    <a:pt x="2032442" y="203200"/>
                  </a:lnTo>
                  <a:lnTo>
                    <a:pt x="2134042" y="0"/>
                  </a:lnTo>
                  <a:close/>
                </a:path>
              </a:pathLst>
            </a:custGeom>
            <a:solidFill>
              <a:srgbClr val="FDFDFD"/>
            </a:solidFill>
          </p:spPr>
          <p:txBody>
            <a:bodyPr/>
            <a:lstStyle/>
            <a:p>
              <a:endParaRPr lang="en-IN"/>
            </a:p>
          </p:txBody>
        </p:sp>
        <p:sp>
          <p:nvSpPr>
            <p:cNvPr id="4" name="TextBox 4"/>
            <p:cNvSpPr txBox="1"/>
            <p:nvPr/>
          </p:nvSpPr>
          <p:spPr>
            <a:xfrm>
              <a:off x="88900" y="-95250"/>
              <a:ext cx="1956242" cy="501650"/>
            </a:xfrm>
            <a:prstGeom prst="rect">
              <a:avLst/>
            </a:prstGeom>
          </p:spPr>
          <p:txBody>
            <a:bodyPr lIns="50800" tIns="50800" rIns="50800" bIns="50800" rtlCol="0" anchor="ctr"/>
            <a:lstStyle/>
            <a:p>
              <a:pPr algn="ctr">
                <a:lnSpc>
                  <a:spcPts val="6999"/>
                </a:lnSpc>
              </a:pPr>
              <a:r>
                <a:rPr lang="en-US" sz="4999" b="1">
                  <a:solidFill>
                    <a:srgbClr val="1A4F75"/>
                  </a:solidFill>
                  <a:latin typeface="Glacial Indifference Bold"/>
                  <a:ea typeface="Glacial Indifference Bold"/>
                  <a:cs typeface="Glacial Indifference Bold"/>
                  <a:sym typeface="Glacial Indifference Bold"/>
                </a:rPr>
                <a:t>SUMMARY</a:t>
              </a:r>
            </a:p>
          </p:txBody>
        </p:sp>
      </p:grpSp>
      <p:sp>
        <p:nvSpPr>
          <p:cNvPr id="5" name="TextBox 5"/>
          <p:cNvSpPr txBox="1"/>
          <p:nvPr/>
        </p:nvSpPr>
        <p:spPr>
          <a:xfrm>
            <a:off x="1028700" y="3526172"/>
            <a:ext cx="15777607" cy="6267451"/>
          </a:xfrm>
          <a:prstGeom prst="rect">
            <a:avLst/>
          </a:prstGeom>
        </p:spPr>
        <p:txBody>
          <a:bodyPr lIns="0" tIns="0" rIns="0" bIns="0" rtlCol="0" anchor="t">
            <a:spAutoFit/>
          </a:bodyPr>
          <a:lstStyle/>
          <a:p>
            <a:pPr marL="647695" lvl="1" indent="-323848" algn="l">
              <a:lnSpc>
                <a:spcPts val="4199"/>
              </a:lnSpc>
              <a:buFont typeface="Arial"/>
              <a:buChar char="•"/>
            </a:pPr>
            <a:r>
              <a:rPr lang="en-US" sz="2999">
                <a:solidFill>
                  <a:srgbClr val="FFFFFF"/>
                </a:solidFill>
                <a:latin typeface="Glacial Indifference"/>
                <a:ea typeface="Glacial Indifference"/>
                <a:cs typeface="Glacial Indifference"/>
                <a:sym typeface="Glacial Indifference"/>
              </a:rPr>
              <a:t>KEY INSIGHTS FROM THE ANALYSIS:</a:t>
            </a:r>
          </a:p>
          <a:p>
            <a:pPr marL="647695" lvl="1" indent="-323848" algn="l">
              <a:lnSpc>
                <a:spcPts val="4199"/>
              </a:lnSpc>
              <a:buFont typeface="Arial"/>
              <a:buChar char="•"/>
            </a:pPr>
            <a:r>
              <a:rPr lang="en-US" sz="2999">
                <a:solidFill>
                  <a:srgbClr val="FFFFFF"/>
                </a:solidFill>
                <a:latin typeface="Glacial Indifference"/>
                <a:ea typeface="Glacial Indifference"/>
                <a:cs typeface="Glacial Indifference"/>
                <a:sym typeface="Glacial Indifference"/>
              </a:rPr>
              <a:t>STARTUP LANDSCAPE: THE DATASET SHOWS DIVERSE INDUSTRIES, WITH TECHNOLOGY-DRIVEN SECTORS (AI, FINTECH, E-COMMERCE) ATTRACTING THE HIGHEST FUNDING AND VALUATIONS.</a:t>
            </a:r>
          </a:p>
          <a:p>
            <a:pPr marL="647695" lvl="1" indent="-323848" algn="l">
              <a:lnSpc>
                <a:spcPts val="4199"/>
              </a:lnSpc>
              <a:buFont typeface="Arial"/>
              <a:buChar char="•"/>
            </a:pPr>
            <a:r>
              <a:rPr lang="en-US" sz="2999">
                <a:solidFill>
                  <a:srgbClr val="FFFFFF"/>
                </a:solidFill>
                <a:latin typeface="Glacial Indifference"/>
                <a:ea typeface="Glacial Indifference"/>
                <a:cs typeface="Glacial Indifference"/>
                <a:sym typeface="Glacial Indifference"/>
              </a:rPr>
              <a:t>PROFITABILITY VS GROWTH: ONLY A FRACTION OF STARTUPS ARE PROFITABLE, BUT THOSE THAT SUCCEED TEND TO SECURE HIGHER VALUATIONS AND LARGER MARKET SHARES.</a:t>
            </a:r>
          </a:p>
          <a:p>
            <a:pPr marL="647695" lvl="1" indent="-323848" algn="l">
              <a:lnSpc>
                <a:spcPts val="4199"/>
              </a:lnSpc>
              <a:buFont typeface="Arial"/>
              <a:buChar char="•"/>
            </a:pPr>
            <a:r>
              <a:rPr lang="en-US" sz="2999">
                <a:solidFill>
                  <a:srgbClr val="FFFFFF"/>
                </a:solidFill>
                <a:latin typeface="Glacial Indifference"/>
                <a:ea typeface="Glacial Indifference"/>
                <a:cs typeface="Glacial Indifference"/>
                <a:sym typeface="Glacial Indifference"/>
              </a:rPr>
              <a:t>EXIT STATUS TRENDS: MAJORITY OF STARTUPS REMAIN PRIVATE, WITH A SMALLER PROPORTION GOING PUBLIC (IPO) OR BEING ACQUIRED. ACQUISITIONS APPEAR AS A COMMON PATHWAY TO SUCCESS.</a:t>
            </a:r>
          </a:p>
          <a:p>
            <a:pPr marL="647695" lvl="1" indent="-323848" algn="l">
              <a:lnSpc>
                <a:spcPts val="4199"/>
              </a:lnSpc>
              <a:buFont typeface="Arial"/>
              <a:buChar char="•"/>
            </a:pPr>
            <a:r>
              <a:rPr lang="en-US" sz="2999">
                <a:solidFill>
                  <a:srgbClr val="FFFFFF"/>
                </a:solidFill>
                <a:latin typeface="Glacial Indifference"/>
                <a:ea typeface="Glacial Indifference"/>
                <a:cs typeface="Glacial Indifference"/>
                <a:sym typeface="Glacial Indifference"/>
              </a:rPr>
              <a:t>FUNDING &amp; VALUATION: FUNDING LEVELS STRONGLY CORRELATE WITH VALUATION, BUT NOT ALWAYS WITH REVENUE, HIGHLIGHTING THE ROLE OF MARKET EXPECTATIONS OVER ACTUAL EARNINGS.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63350" y="2654491"/>
            <a:ext cx="15137906" cy="6603809"/>
            <a:chOff x="0" y="0"/>
            <a:chExt cx="3986938" cy="1739275"/>
          </a:xfrm>
        </p:grpSpPr>
        <p:sp>
          <p:nvSpPr>
            <p:cNvPr id="3" name="Freeform 3"/>
            <p:cNvSpPr/>
            <p:nvPr/>
          </p:nvSpPr>
          <p:spPr>
            <a:xfrm>
              <a:off x="0" y="0"/>
              <a:ext cx="3986938" cy="1739275"/>
            </a:xfrm>
            <a:custGeom>
              <a:avLst/>
              <a:gdLst/>
              <a:ahLst/>
              <a:cxnLst/>
              <a:rect l="l" t="t" r="r" b="b"/>
              <a:pathLst>
                <a:path w="3986938" h="1739275">
                  <a:moveTo>
                    <a:pt x="10229" y="0"/>
                  </a:moveTo>
                  <a:lnTo>
                    <a:pt x="3976710" y="0"/>
                  </a:lnTo>
                  <a:cubicBezTo>
                    <a:pt x="3979422" y="0"/>
                    <a:pt x="3982024" y="1078"/>
                    <a:pt x="3983942" y="2996"/>
                  </a:cubicBezTo>
                  <a:cubicBezTo>
                    <a:pt x="3985861" y="4914"/>
                    <a:pt x="3986938" y="7516"/>
                    <a:pt x="3986938" y="10229"/>
                  </a:cubicBezTo>
                  <a:lnTo>
                    <a:pt x="3986938" y="1729046"/>
                  </a:lnTo>
                  <a:cubicBezTo>
                    <a:pt x="3986938" y="1734695"/>
                    <a:pt x="3982358" y="1739275"/>
                    <a:pt x="3976710" y="1739275"/>
                  </a:cubicBezTo>
                  <a:lnTo>
                    <a:pt x="10229" y="1739275"/>
                  </a:lnTo>
                  <a:cubicBezTo>
                    <a:pt x="4579" y="1739275"/>
                    <a:pt x="0" y="1734695"/>
                    <a:pt x="0" y="1729046"/>
                  </a:cubicBezTo>
                  <a:lnTo>
                    <a:pt x="0" y="10229"/>
                  </a:lnTo>
                  <a:cubicBezTo>
                    <a:pt x="0" y="4579"/>
                    <a:pt x="4579" y="0"/>
                    <a:pt x="10229" y="0"/>
                  </a:cubicBezTo>
                  <a:close/>
                </a:path>
              </a:pathLst>
            </a:custGeom>
            <a:gradFill rotWithShape="1">
              <a:gsLst>
                <a:gs pos="0">
                  <a:srgbClr val="0B4972">
                    <a:alpha val="100000"/>
                  </a:srgbClr>
                </a:gs>
                <a:gs pos="100000">
                  <a:srgbClr val="021827">
                    <a:alpha val="100000"/>
                  </a:srgbClr>
                </a:gs>
              </a:gsLst>
              <a:lin ang="2700000"/>
            </a:gradFill>
          </p:spPr>
          <p:txBody>
            <a:bodyPr/>
            <a:lstStyle/>
            <a:p>
              <a:endParaRPr lang="en-IN"/>
            </a:p>
          </p:txBody>
        </p:sp>
        <p:sp>
          <p:nvSpPr>
            <p:cNvPr id="4" name="TextBox 4"/>
            <p:cNvSpPr txBox="1"/>
            <p:nvPr/>
          </p:nvSpPr>
          <p:spPr>
            <a:xfrm>
              <a:off x="0" y="-66675"/>
              <a:ext cx="3986938" cy="1805950"/>
            </a:xfrm>
            <a:prstGeom prst="rect">
              <a:avLst/>
            </a:prstGeom>
          </p:spPr>
          <p:txBody>
            <a:bodyPr lIns="50800" tIns="50800" rIns="50800" bIns="50800" rtlCol="0" anchor="ctr"/>
            <a:lstStyle/>
            <a:p>
              <a:pPr algn="ctr">
                <a:lnSpc>
                  <a:spcPts val="2800"/>
                </a:lnSpc>
              </a:pPr>
              <a:endParaRPr/>
            </a:p>
            <a:p>
              <a:pPr algn="ctr">
                <a:lnSpc>
                  <a:spcPts val="2800"/>
                </a:lnSpc>
              </a:pPr>
              <a:endParaRPr/>
            </a:p>
          </p:txBody>
        </p:sp>
      </p:grpSp>
      <p:sp>
        <p:nvSpPr>
          <p:cNvPr id="5" name="Freeform 5"/>
          <p:cNvSpPr/>
          <p:nvPr/>
        </p:nvSpPr>
        <p:spPr>
          <a:xfrm>
            <a:off x="16236566" y="8160897"/>
            <a:ext cx="834027" cy="1097403"/>
          </a:xfrm>
          <a:custGeom>
            <a:avLst/>
            <a:gdLst/>
            <a:ahLst/>
            <a:cxnLst/>
            <a:rect l="l" t="t" r="r" b="b"/>
            <a:pathLst>
              <a:path w="834027" h="1097403">
                <a:moveTo>
                  <a:pt x="0" y="0"/>
                </a:moveTo>
                <a:lnTo>
                  <a:pt x="834026" y="0"/>
                </a:lnTo>
                <a:lnTo>
                  <a:pt x="834026" y="1097403"/>
                </a:lnTo>
                <a:lnTo>
                  <a:pt x="0" y="10974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6" name="Group 6"/>
          <p:cNvGrpSpPr/>
          <p:nvPr/>
        </p:nvGrpSpPr>
        <p:grpSpPr>
          <a:xfrm>
            <a:off x="4976236" y="522835"/>
            <a:ext cx="8712134" cy="1543050"/>
            <a:chOff x="0" y="0"/>
            <a:chExt cx="2294554" cy="406400"/>
          </a:xfrm>
        </p:grpSpPr>
        <p:sp>
          <p:nvSpPr>
            <p:cNvPr id="7" name="Freeform 7"/>
            <p:cNvSpPr/>
            <p:nvPr/>
          </p:nvSpPr>
          <p:spPr>
            <a:xfrm>
              <a:off x="0" y="0"/>
              <a:ext cx="2294554" cy="406400"/>
            </a:xfrm>
            <a:custGeom>
              <a:avLst/>
              <a:gdLst/>
              <a:ahLst/>
              <a:cxnLst/>
              <a:rect l="l" t="t" r="r" b="b"/>
              <a:pathLst>
                <a:path w="2294554" h="406400">
                  <a:moveTo>
                    <a:pt x="2294554" y="0"/>
                  </a:moveTo>
                  <a:lnTo>
                    <a:pt x="0" y="0"/>
                  </a:lnTo>
                  <a:lnTo>
                    <a:pt x="101600" y="203200"/>
                  </a:lnTo>
                  <a:lnTo>
                    <a:pt x="0" y="406400"/>
                  </a:lnTo>
                  <a:lnTo>
                    <a:pt x="2294554" y="406400"/>
                  </a:lnTo>
                  <a:lnTo>
                    <a:pt x="2192954" y="203200"/>
                  </a:lnTo>
                  <a:lnTo>
                    <a:pt x="2294554" y="0"/>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8" name="TextBox 8"/>
            <p:cNvSpPr txBox="1"/>
            <p:nvPr/>
          </p:nvSpPr>
          <p:spPr>
            <a:xfrm>
              <a:off x="88900" y="-104775"/>
              <a:ext cx="2116754" cy="511175"/>
            </a:xfrm>
            <a:prstGeom prst="rect">
              <a:avLst/>
            </a:prstGeom>
          </p:spPr>
          <p:txBody>
            <a:bodyPr lIns="50800" tIns="50800" rIns="50800" bIns="50800" rtlCol="0" anchor="ctr"/>
            <a:lstStyle/>
            <a:p>
              <a:pPr algn="ctr">
                <a:lnSpc>
                  <a:spcPts val="6719"/>
                </a:lnSpc>
              </a:pPr>
              <a:r>
                <a:rPr lang="en-US" sz="4799" b="1">
                  <a:solidFill>
                    <a:srgbClr val="021421"/>
                  </a:solidFill>
                  <a:latin typeface="Glacial Indifference Bold"/>
                  <a:ea typeface="Glacial Indifference Bold"/>
                  <a:cs typeface="Glacial Indifference Bold"/>
                  <a:sym typeface="Glacial Indifference Bold"/>
                </a:rPr>
                <a:t>RECOMMENDATION</a:t>
              </a:r>
            </a:p>
          </p:txBody>
        </p:sp>
      </p:grpSp>
      <p:sp>
        <p:nvSpPr>
          <p:cNvPr id="9" name="TextBox 9"/>
          <p:cNvSpPr txBox="1"/>
          <p:nvPr/>
        </p:nvSpPr>
        <p:spPr>
          <a:xfrm>
            <a:off x="2273560" y="2919004"/>
            <a:ext cx="13963006" cy="6556303"/>
          </a:xfrm>
          <a:prstGeom prst="rect">
            <a:avLst/>
          </a:prstGeom>
        </p:spPr>
        <p:txBody>
          <a:bodyPr lIns="0" tIns="0" rIns="0" bIns="0" rtlCol="0" anchor="t">
            <a:spAutoFit/>
          </a:bodyPr>
          <a:lstStyle/>
          <a:p>
            <a:pPr algn="l">
              <a:lnSpc>
                <a:spcPts val="3079"/>
              </a:lnSpc>
            </a:pPr>
            <a:r>
              <a:rPr lang="en-US" sz="2199">
                <a:solidFill>
                  <a:srgbClr val="FFFFFF"/>
                </a:solidFill>
                <a:latin typeface="Glacial Indifference"/>
                <a:ea typeface="Glacial Indifference"/>
                <a:cs typeface="Glacial Indifference"/>
                <a:sym typeface="Glacial Indifference"/>
              </a:rPr>
              <a:t>1</a:t>
            </a:r>
            <a:r>
              <a:rPr lang="en-US" sz="2199" b="1">
                <a:solidFill>
                  <a:srgbClr val="FFFFFF"/>
                </a:solidFill>
                <a:latin typeface="Glacial Indifference Bold"/>
                <a:ea typeface="Glacial Indifference Bold"/>
                <a:cs typeface="Glacial Indifference Bold"/>
                <a:sym typeface="Glacial Indifference Bold"/>
              </a:rPr>
              <a:t>] FOR INVESTORS</a:t>
            </a:r>
          </a:p>
          <a:p>
            <a:pPr algn="l">
              <a:lnSpc>
                <a:spcPts val="3079"/>
              </a:lnSpc>
            </a:pPr>
            <a:r>
              <a:rPr lang="en-US" sz="2199">
                <a:solidFill>
                  <a:srgbClr val="FFFFFF"/>
                </a:solidFill>
                <a:latin typeface="Glacial Indifference"/>
                <a:ea typeface="Glacial Indifference"/>
                <a:cs typeface="Glacial Indifference"/>
                <a:sym typeface="Glacial Indifference"/>
              </a:rPr>
              <a:t>Focus on high-growth industries like AI, Fintech, and E-commerce where valuations and funding trends are strongest.</a:t>
            </a:r>
          </a:p>
          <a:p>
            <a:pPr algn="l">
              <a:lnSpc>
                <a:spcPts val="3079"/>
              </a:lnSpc>
            </a:pPr>
            <a:endParaRPr lang="en-US" sz="2199">
              <a:solidFill>
                <a:srgbClr val="FFFFFF"/>
              </a:solidFill>
              <a:latin typeface="Glacial Indifference"/>
              <a:ea typeface="Glacial Indifference"/>
              <a:cs typeface="Glacial Indifference"/>
              <a:sym typeface="Glacial Indifference"/>
            </a:endParaRPr>
          </a:p>
          <a:p>
            <a:pPr algn="l">
              <a:lnSpc>
                <a:spcPts val="3079"/>
              </a:lnSpc>
            </a:pPr>
            <a:r>
              <a:rPr lang="en-US" sz="2199" b="1">
                <a:solidFill>
                  <a:srgbClr val="FFFFFF"/>
                </a:solidFill>
                <a:latin typeface="Glacial Indifference Bold"/>
                <a:ea typeface="Glacial Indifference Bold"/>
                <a:cs typeface="Glacial Indifference Bold"/>
                <a:sym typeface="Glacial Indifference Bold"/>
              </a:rPr>
              <a:t>2] FOR STARTUPS/ENTREPRENEURS</a:t>
            </a:r>
          </a:p>
          <a:p>
            <a:pPr algn="l">
              <a:lnSpc>
                <a:spcPts val="3079"/>
              </a:lnSpc>
            </a:pPr>
            <a:r>
              <a:rPr lang="en-US" sz="2199">
                <a:solidFill>
                  <a:srgbClr val="FFFFFF"/>
                </a:solidFill>
                <a:latin typeface="Glacial Indifference"/>
                <a:ea typeface="Glacial Indifference"/>
                <a:cs typeface="Glacial Indifference"/>
                <a:sym typeface="Glacial Indifference"/>
              </a:rPr>
              <a:t>PRIORITIZE ACHIEVING EARLY PROFITABILITY — DATA SHOWS PROFITABLE STARTUPS HAVE BETTER LONG-TERM SUCCESS CHANCES.</a:t>
            </a:r>
          </a:p>
          <a:p>
            <a:pPr algn="l">
              <a:lnSpc>
                <a:spcPts val="3079"/>
              </a:lnSpc>
            </a:pPr>
            <a:r>
              <a:rPr lang="en-US" sz="2199">
                <a:solidFill>
                  <a:srgbClr val="FFFFFF"/>
                </a:solidFill>
                <a:latin typeface="Glacial Indifference"/>
                <a:ea typeface="Glacial Indifference"/>
                <a:cs typeface="Glacial Indifference"/>
                <a:sym typeface="Glacial Indifference"/>
              </a:rPr>
              <a:t>CONSIDER ACQUISITION STRATEGY AS A REALISTIC EXIT, SINCE IPOS ARE LESS FREQUENT.</a:t>
            </a:r>
          </a:p>
          <a:p>
            <a:pPr algn="l">
              <a:lnSpc>
                <a:spcPts val="3079"/>
              </a:lnSpc>
            </a:pPr>
            <a:r>
              <a:rPr lang="en-US" sz="2199">
                <a:solidFill>
                  <a:srgbClr val="FFFFFF"/>
                </a:solidFill>
                <a:latin typeface="Glacial Indifference"/>
                <a:ea typeface="Glacial Indifference"/>
                <a:cs typeface="Glacial Indifference"/>
                <a:sym typeface="Glacial Indifference"/>
              </a:rPr>
              <a:t>BUILD IN STARTUP HUBS/REGIONS WITH STRONG ECOSYSTEMS (TALENT, INVESTORS, ACCELERATORS).</a:t>
            </a:r>
          </a:p>
          <a:p>
            <a:pPr algn="l">
              <a:lnSpc>
                <a:spcPts val="3079"/>
              </a:lnSpc>
            </a:pPr>
            <a:endParaRPr lang="en-US" sz="2199">
              <a:solidFill>
                <a:srgbClr val="FFFFFF"/>
              </a:solidFill>
              <a:latin typeface="Glacial Indifference"/>
              <a:ea typeface="Glacial Indifference"/>
              <a:cs typeface="Glacial Indifference"/>
              <a:sym typeface="Glacial Indifference"/>
            </a:endParaRPr>
          </a:p>
          <a:p>
            <a:pPr algn="l">
              <a:lnSpc>
                <a:spcPts val="3079"/>
              </a:lnSpc>
            </a:pPr>
            <a:r>
              <a:rPr lang="en-US" sz="2199" b="1">
                <a:solidFill>
                  <a:srgbClr val="FFFFFF"/>
                </a:solidFill>
                <a:latin typeface="Glacial Indifference Bold"/>
                <a:ea typeface="Glacial Indifference Bold"/>
                <a:cs typeface="Glacial Indifference Bold"/>
                <a:sym typeface="Glacial Indifference Bold"/>
              </a:rPr>
              <a:t>3] FOR POLICYMAKERS</a:t>
            </a:r>
          </a:p>
          <a:p>
            <a:pPr algn="l">
              <a:lnSpc>
                <a:spcPts val="3079"/>
              </a:lnSpc>
            </a:pPr>
            <a:r>
              <a:rPr lang="en-US" sz="2199">
                <a:solidFill>
                  <a:srgbClr val="FFFFFF"/>
                </a:solidFill>
                <a:latin typeface="Glacial Indifference"/>
                <a:ea typeface="Glacial Indifference"/>
                <a:cs typeface="Glacial Indifference"/>
                <a:sym typeface="Glacial Indifference"/>
              </a:rPr>
              <a:t>SUPPORT ECOSYSTEM DEVELOPMENT IN EMERGING REGIONS TO BALANCE OPPORTUNITIES BEYOND TIER-1 CITIES.</a:t>
            </a:r>
          </a:p>
          <a:p>
            <a:pPr algn="l">
              <a:lnSpc>
                <a:spcPts val="3079"/>
              </a:lnSpc>
            </a:pPr>
            <a:r>
              <a:rPr lang="en-US" sz="2199">
                <a:solidFill>
                  <a:srgbClr val="FFFFFF"/>
                </a:solidFill>
                <a:latin typeface="Glacial Indifference"/>
                <a:ea typeface="Glacial Indifference"/>
                <a:cs typeface="Glacial Indifference"/>
                <a:sym typeface="Glacial Indifference"/>
              </a:rPr>
              <a:t>FACILITATE ACCESS TO FUNDING FOR NON-TECH SECTORS, SINCE DATA SHOWS CAPITAL IS HEAVILY SKEWED TOWARDS TECH.</a:t>
            </a:r>
          </a:p>
          <a:p>
            <a:pPr algn="ctr">
              <a:lnSpc>
                <a:spcPts val="2800"/>
              </a:lnSpc>
            </a:pPr>
            <a:endParaRPr lang="en-US" sz="2199">
              <a:solidFill>
                <a:srgbClr val="FFFFFF"/>
              </a:solidFill>
              <a:latin typeface="Glacial Indifference"/>
              <a:ea typeface="Glacial Indifference"/>
              <a:cs typeface="Glacial Indifference"/>
              <a:sym typeface="Glacial Indifference"/>
            </a:endParaRPr>
          </a:p>
          <a:p>
            <a:pPr algn="ctr">
              <a:lnSpc>
                <a:spcPts val="2800"/>
              </a:lnSpc>
            </a:pPr>
            <a:endParaRPr lang="en-US" sz="2199">
              <a:solidFill>
                <a:srgbClr val="FFFFFF"/>
              </a:solidFill>
              <a:latin typeface="Glacial Indifference"/>
              <a:ea typeface="Glacial Indifference"/>
              <a:cs typeface="Glacial Indifference"/>
              <a:sym typeface="Glacial Indifferenc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IN"/>
          </a:p>
        </p:txBody>
      </p:sp>
      <p:sp>
        <p:nvSpPr>
          <p:cNvPr id="3" name="TextBox 3"/>
          <p:cNvSpPr txBox="1"/>
          <p:nvPr/>
        </p:nvSpPr>
        <p:spPr>
          <a:xfrm>
            <a:off x="5144745" y="4096881"/>
            <a:ext cx="7998510" cy="1807487"/>
          </a:xfrm>
          <a:prstGeom prst="rect">
            <a:avLst/>
          </a:prstGeom>
        </p:spPr>
        <p:txBody>
          <a:bodyPr lIns="0" tIns="0" rIns="0" bIns="0" rtlCol="0" anchor="t">
            <a:spAutoFit/>
          </a:bodyPr>
          <a:lstStyle/>
          <a:p>
            <a:pPr algn="ctr">
              <a:lnSpc>
                <a:spcPts val="14062"/>
              </a:lnSpc>
              <a:spcBef>
                <a:spcPct val="0"/>
              </a:spcBef>
            </a:pPr>
            <a:r>
              <a:rPr lang="en-US" sz="10044">
                <a:solidFill>
                  <a:srgbClr val="FFFFFF"/>
                </a:solidFill>
                <a:latin typeface="Poppins"/>
                <a:ea typeface="Poppins"/>
                <a:cs typeface="Poppins"/>
                <a:sym typeface="Poppins"/>
              </a:rPr>
              <a:t>Thank You.</a:t>
            </a:r>
          </a:p>
        </p:txBody>
      </p:sp>
      <p:grpSp>
        <p:nvGrpSpPr>
          <p:cNvPr id="4" name="Group 4"/>
          <p:cNvGrpSpPr/>
          <p:nvPr/>
        </p:nvGrpSpPr>
        <p:grpSpPr>
          <a:xfrm rot="5400000">
            <a:off x="8317050" y="530963"/>
            <a:ext cx="1653899" cy="19108574"/>
            <a:chOff x="0" y="0"/>
            <a:chExt cx="435595" cy="5032711"/>
          </a:xfrm>
        </p:grpSpPr>
        <p:sp>
          <p:nvSpPr>
            <p:cNvPr id="5" name="Freeform 5"/>
            <p:cNvSpPr/>
            <p:nvPr/>
          </p:nvSpPr>
          <p:spPr>
            <a:xfrm>
              <a:off x="0" y="0"/>
              <a:ext cx="435595" cy="5032711"/>
            </a:xfrm>
            <a:custGeom>
              <a:avLst/>
              <a:gdLst/>
              <a:ahLst/>
              <a:cxnLst/>
              <a:rect l="l" t="t" r="r" b="b"/>
              <a:pathLst>
                <a:path w="435595" h="5032711">
                  <a:moveTo>
                    <a:pt x="0" y="0"/>
                  </a:moveTo>
                  <a:lnTo>
                    <a:pt x="435595" y="0"/>
                  </a:lnTo>
                  <a:lnTo>
                    <a:pt x="435595" y="5032711"/>
                  </a:lnTo>
                  <a:lnTo>
                    <a:pt x="0" y="5032711"/>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6" name="TextBox 6"/>
            <p:cNvSpPr txBox="1"/>
            <p:nvPr/>
          </p:nvSpPr>
          <p:spPr>
            <a:xfrm>
              <a:off x="0" y="-66675"/>
              <a:ext cx="435595" cy="5099386"/>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21421"/>
        </a:solidFill>
        <a:effectLst/>
      </p:bgPr>
    </p:bg>
    <p:spTree>
      <p:nvGrpSpPr>
        <p:cNvPr id="1" name=""/>
        <p:cNvGrpSpPr/>
        <p:nvPr/>
      </p:nvGrpSpPr>
      <p:grpSpPr>
        <a:xfrm>
          <a:off x="0" y="0"/>
          <a:ext cx="0" cy="0"/>
          <a:chOff x="0" y="0"/>
          <a:chExt cx="0" cy="0"/>
        </a:xfrm>
      </p:grpSpPr>
      <p:sp>
        <p:nvSpPr>
          <p:cNvPr id="2" name="Freeform 2"/>
          <p:cNvSpPr/>
          <p:nvPr/>
        </p:nvSpPr>
        <p:spPr>
          <a:xfrm>
            <a:off x="9401175" y="7995073"/>
            <a:ext cx="8143875" cy="3403974"/>
          </a:xfrm>
          <a:custGeom>
            <a:avLst/>
            <a:gdLst/>
            <a:ahLst/>
            <a:cxnLst/>
            <a:rect l="l" t="t" r="r" b="b"/>
            <a:pathLst>
              <a:path w="8143875" h="3403974">
                <a:moveTo>
                  <a:pt x="0" y="0"/>
                </a:moveTo>
                <a:lnTo>
                  <a:pt x="8143875" y="0"/>
                </a:lnTo>
                <a:lnTo>
                  <a:pt x="8143875" y="3403974"/>
                </a:lnTo>
                <a:lnTo>
                  <a:pt x="0" y="34039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p:nvPr/>
        </p:nvGrpSpPr>
        <p:grpSpPr>
          <a:xfrm>
            <a:off x="-3614380" y="-449362"/>
            <a:ext cx="11994999" cy="11185724"/>
            <a:chOff x="0" y="0"/>
            <a:chExt cx="1066222" cy="994287"/>
          </a:xfrm>
        </p:grpSpPr>
        <p:sp>
          <p:nvSpPr>
            <p:cNvPr id="4" name="Freeform 4"/>
            <p:cNvSpPr/>
            <p:nvPr/>
          </p:nvSpPr>
          <p:spPr>
            <a:xfrm>
              <a:off x="0" y="0"/>
              <a:ext cx="1066222" cy="994287"/>
            </a:xfrm>
            <a:custGeom>
              <a:avLst/>
              <a:gdLst/>
              <a:ahLst/>
              <a:cxnLst/>
              <a:rect l="l" t="t" r="r" b="b"/>
              <a:pathLst>
                <a:path w="1066222" h="994287">
                  <a:moveTo>
                    <a:pt x="0" y="0"/>
                  </a:moveTo>
                  <a:lnTo>
                    <a:pt x="1066222" y="0"/>
                  </a:lnTo>
                  <a:lnTo>
                    <a:pt x="1066222" y="994287"/>
                  </a:lnTo>
                  <a:lnTo>
                    <a:pt x="0" y="994287"/>
                  </a:lnTo>
                  <a:close/>
                </a:path>
              </a:pathLst>
            </a:custGeom>
            <a:blipFill>
              <a:blip r:embed="rId4"/>
              <a:stretch>
                <a:fillRect l="-5378" r="-34756"/>
              </a:stretch>
            </a:blipFill>
          </p:spPr>
          <p:txBody>
            <a:bodyPr/>
            <a:lstStyle/>
            <a:p>
              <a:endParaRPr lang="en-IN"/>
            </a:p>
          </p:txBody>
        </p:sp>
      </p:grpSp>
      <p:grpSp>
        <p:nvGrpSpPr>
          <p:cNvPr id="5" name="Group 5"/>
          <p:cNvGrpSpPr/>
          <p:nvPr/>
        </p:nvGrpSpPr>
        <p:grpSpPr>
          <a:xfrm>
            <a:off x="-1349506" y="4770770"/>
            <a:ext cx="9730124" cy="5516230"/>
            <a:chOff x="0" y="0"/>
            <a:chExt cx="2562667" cy="1452834"/>
          </a:xfrm>
        </p:grpSpPr>
        <p:sp>
          <p:nvSpPr>
            <p:cNvPr id="6" name="Freeform 6"/>
            <p:cNvSpPr/>
            <p:nvPr/>
          </p:nvSpPr>
          <p:spPr>
            <a:xfrm>
              <a:off x="0" y="0"/>
              <a:ext cx="2562666" cy="1452834"/>
            </a:xfrm>
            <a:custGeom>
              <a:avLst/>
              <a:gdLst/>
              <a:ahLst/>
              <a:cxnLst/>
              <a:rect l="l" t="t" r="r" b="b"/>
              <a:pathLst>
                <a:path w="2562666" h="1452834">
                  <a:moveTo>
                    <a:pt x="0" y="0"/>
                  </a:moveTo>
                  <a:lnTo>
                    <a:pt x="2562666" y="0"/>
                  </a:lnTo>
                  <a:lnTo>
                    <a:pt x="2562666" y="1452834"/>
                  </a:lnTo>
                  <a:lnTo>
                    <a:pt x="0" y="1452834"/>
                  </a:lnTo>
                  <a:close/>
                </a:path>
              </a:pathLst>
            </a:custGeom>
            <a:gradFill rotWithShape="1">
              <a:gsLst>
                <a:gs pos="0">
                  <a:srgbClr val="001627">
                    <a:alpha val="0"/>
                  </a:srgbClr>
                </a:gs>
                <a:gs pos="100000">
                  <a:srgbClr val="021420">
                    <a:alpha val="100000"/>
                  </a:srgbClr>
                </a:gs>
              </a:gsLst>
              <a:lin ang="5400000"/>
            </a:gradFill>
          </p:spPr>
          <p:txBody>
            <a:bodyPr/>
            <a:lstStyle/>
            <a:p>
              <a:endParaRPr lang="en-IN"/>
            </a:p>
          </p:txBody>
        </p:sp>
        <p:sp>
          <p:nvSpPr>
            <p:cNvPr id="7" name="TextBox 7"/>
            <p:cNvSpPr txBox="1"/>
            <p:nvPr/>
          </p:nvSpPr>
          <p:spPr>
            <a:xfrm>
              <a:off x="0" y="-66675"/>
              <a:ext cx="2562667" cy="1519509"/>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a:off x="17259300" y="2803481"/>
            <a:ext cx="1419450" cy="7932881"/>
            <a:chOff x="0" y="0"/>
            <a:chExt cx="373847" cy="2089319"/>
          </a:xfrm>
        </p:grpSpPr>
        <p:sp>
          <p:nvSpPr>
            <p:cNvPr id="9" name="Freeform 9"/>
            <p:cNvSpPr/>
            <p:nvPr/>
          </p:nvSpPr>
          <p:spPr>
            <a:xfrm>
              <a:off x="0" y="0"/>
              <a:ext cx="373847" cy="2089319"/>
            </a:xfrm>
            <a:custGeom>
              <a:avLst/>
              <a:gdLst/>
              <a:ahLst/>
              <a:cxnLst/>
              <a:rect l="l" t="t" r="r" b="b"/>
              <a:pathLst>
                <a:path w="373847" h="2089319">
                  <a:moveTo>
                    <a:pt x="0" y="0"/>
                  </a:moveTo>
                  <a:lnTo>
                    <a:pt x="373847" y="0"/>
                  </a:lnTo>
                  <a:lnTo>
                    <a:pt x="373847" y="2089319"/>
                  </a:lnTo>
                  <a:lnTo>
                    <a:pt x="0" y="2089319"/>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10" name="TextBox 10"/>
            <p:cNvSpPr txBox="1"/>
            <p:nvPr/>
          </p:nvSpPr>
          <p:spPr>
            <a:xfrm>
              <a:off x="0" y="-66675"/>
              <a:ext cx="373847" cy="2155994"/>
            </a:xfrm>
            <a:prstGeom prst="rect">
              <a:avLst/>
            </a:prstGeom>
          </p:spPr>
          <p:txBody>
            <a:bodyPr lIns="50800" tIns="50800" rIns="50800" bIns="50800" rtlCol="0" anchor="ctr"/>
            <a:lstStyle/>
            <a:p>
              <a:pPr algn="ctr">
                <a:lnSpc>
                  <a:spcPts val="2800"/>
                </a:lnSpc>
              </a:pPr>
              <a:endParaRPr/>
            </a:p>
          </p:txBody>
        </p:sp>
      </p:grpSp>
      <p:sp>
        <p:nvSpPr>
          <p:cNvPr id="11" name="TextBox 11"/>
          <p:cNvSpPr txBox="1"/>
          <p:nvPr/>
        </p:nvSpPr>
        <p:spPr>
          <a:xfrm>
            <a:off x="8380619" y="681853"/>
            <a:ext cx="7745334" cy="706050"/>
          </a:xfrm>
          <a:prstGeom prst="rect">
            <a:avLst/>
          </a:prstGeom>
        </p:spPr>
        <p:txBody>
          <a:bodyPr lIns="0" tIns="0" rIns="0" bIns="0" rtlCol="0" anchor="t">
            <a:spAutoFit/>
          </a:bodyPr>
          <a:lstStyle/>
          <a:p>
            <a:pPr algn="ctr">
              <a:lnSpc>
                <a:spcPts val="5706"/>
              </a:lnSpc>
              <a:spcBef>
                <a:spcPct val="0"/>
              </a:spcBef>
            </a:pPr>
            <a:r>
              <a:rPr lang="en-US" sz="4076">
                <a:solidFill>
                  <a:srgbClr val="FFFFFF"/>
                </a:solidFill>
                <a:latin typeface="Shrikhand"/>
                <a:ea typeface="Shrikhand"/>
                <a:cs typeface="Shrikhand"/>
                <a:sym typeface="Shrikhand"/>
              </a:rPr>
              <a:t>🎯  AIM OF THE ANALYSIS</a:t>
            </a:r>
          </a:p>
        </p:txBody>
      </p:sp>
      <p:sp>
        <p:nvSpPr>
          <p:cNvPr id="12" name="TextBox 12"/>
          <p:cNvSpPr txBox="1"/>
          <p:nvPr/>
        </p:nvSpPr>
        <p:spPr>
          <a:xfrm>
            <a:off x="8962023" y="2727281"/>
            <a:ext cx="7674948" cy="4704686"/>
          </a:xfrm>
          <a:prstGeom prst="rect">
            <a:avLst/>
          </a:prstGeom>
        </p:spPr>
        <p:txBody>
          <a:bodyPr lIns="0" tIns="0" rIns="0" bIns="0" rtlCol="0" anchor="t">
            <a:spAutoFit/>
          </a:bodyPr>
          <a:lstStyle/>
          <a:p>
            <a:pPr algn="l">
              <a:lnSpc>
                <a:spcPts val="4059"/>
              </a:lnSpc>
              <a:spcBef>
                <a:spcPct val="0"/>
              </a:spcBef>
            </a:pPr>
            <a:r>
              <a:rPr lang="en-US" sz="2899" b="1" dirty="0">
                <a:solidFill>
                  <a:srgbClr val="FFFFFF"/>
                </a:solidFill>
                <a:latin typeface="Poppins Bold"/>
                <a:ea typeface="Poppins Bold"/>
                <a:cs typeface="Poppins Bold"/>
                <a:sym typeface="Poppins Bold"/>
              </a:rPr>
              <a:t>THE AIM OF THIS ANALYSIS IS TO STUDY THE SUCCESS FACTORS OF STARTUPS BY EXAMINING FUNDING, VALUATION, REVENUE, PROFITABILITY, INDUSTRY TRENDS, AND EXIT OUTCOMES. </a:t>
            </a:r>
          </a:p>
          <a:p>
            <a:pPr algn="l">
              <a:lnSpc>
                <a:spcPts val="4059"/>
              </a:lnSpc>
              <a:spcBef>
                <a:spcPct val="0"/>
              </a:spcBef>
            </a:pPr>
            <a:endParaRPr lang="en-US" sz="2899" b="1" dirty="0">
              <a:solidFill>
                <a:srgbClr val="FFFFFF"/>
              </a:solidFill>
              <a:latin typeface="Poppins Bold"/>
              <a:ea typeface="Poppins Bold"/>
              <a:cs typeface="Poppins Bold"/>
              <a:sym typeface="Poppins Bold"/>
            </a:endParaRPr>
          </a:p>
          <a:p>
            <a:pPr algn="l">
              <a:lnSpc>
                <a:spcPts val="4059"/>
              </a:lnSpc>
              <a:spcBef>
                <a:spcPct val="0"/>
              </a:spcBef>
            </a:pPr>
            <a:r>
              <a:rPr lang="en-US" sz="2899" b="1" dirty="0">
                <a:solidFill>
                  <a:srgbClr val="FFFFFF"/>
                </a:solidFill>
                <a:latin typeface="Poppins Bold"/>
                <a:ea typeface="Poppins Bold"/>
                <a:cs typeface="Poppins Bold"/>
                <a:sym typeface="Poppins Bold"/>
              </a:rPr>
              <a:t>“THE GOAL IS TO IDENTIFY WHAT DRIVES A STARTUP TOWARDS SUCCESS OR FAILURE."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B4972">
                <a:alpha val="100000"/>
              </a:srgbClr>
            </a:gs>
            <a:gs pos="100000">
              <a:srgbClr val="001627">
                <a:alpha val="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5518112" y="540739"/>
            <a:ext cx="7780952" cy="1530350"/>
            <a:chOff x="0" y="0"/>
            <a:chExt cx="1691889" cy="332759"/>
          </a:xfrm>
        </p:grpSpPr>
        <p:sp>
          <p:nvSpPr>
            <p:cNvPr id="3" name="Freeform 3"/>
            <p:cNvSpPr/>
            <p:nvPr/>
          </p:nvSpPr>
          <p:spPr>
            <a:xfrm>
              <a:off x="0" y="0"/>
              <a:ext cx="1691889" cy="332759"/>
            </a:xfrm>
            <a:custGeom>
              <a:avLst/>
              <a:gdLst/>
              <a:ahLst/>
              <a:cxnLst/>
              <a:rect l="l" t="t" r="r" b="b"/>
              <a:pathLst>
                <a:path w="1691889" h="332759">
                  <a:moveTo>
                    <a:pt x="1691889" y="0"/>
                  </a:moveTo>
                  <a:lnTo>
                    <a:pt x="0" y="0"/>
                  </a:lnTo>
                  <a:lnTo>
                    <a:pt x="101600" y="166380"/>
                  </a:lnTo>
                  <a:lnTo>
                    <a:pt x="0" y="332759"/>
                  </a:lnTo>
                  <a:lnTo>
                    <a:pt x="1691889" y="332759"/>
                  </a:lnTo>
                  <a:lnTo>
                    <a:pt x="1590289" y="166380"/>
                  </a:lnTo>
                  <a:lnTo>
                    <a:pt x="1691889" y="0"/>
                  </a:lnTo>
                  <a:close/>
                </a:path>
              </a:pathLst>
            </a:custGeom>
            <a:solidFill>
              <a:srgbClr val="FFFFFF"/>
            </a:solidFill>
          </p:spPr>
          <p:txBody>
            <a:bodyPr/>
            <a:lstStyle/>
            <a:p>
              <a:endParaRPr lang="en-IN"/>
            </a:p>
          </p:txBody>
        </p:sp>
        <p:sp>
          <p:nvSpPr>
            <p:cNvPr id="4" name="TextBox 4"/>
            <p:cNvSpPr txBox="1"/>
            <p:nvPr/>
          </p:nvSpPr>
          <p:spPr>
            <a:xfrm>
              <a:off x="88900" y="-66675"/>
              <a:ext cx="1514089" cy="399434"/>
            </a:xfrm>
            <a:prstGeom prst="rect">
              <a:avLst/>
            </a:prstGeom>
          </p:spPr>
          <p:txBody>
            <a:bodyPr lIns="50800" tIns="50800" rIns="50800" bIns="50800" rtlCol="0" anchor="ctr"/>
            <a:lstStyle/>
            <a:p>
              <a:pPr algn="ctr">
                <a:lnSpc>
                  <a:spcPts val="4479"/>
                </a:lnSpc>
              </a:pPr>
              <a:r>
                <a:rPr lang="en-US" sz="3199">
                  <a:solidFill>
                    <a:srgbClr val="000000"/>
                  </a:solidFill>
                  <a:latin typeface="Shrikhand"/>
                  <a:ea typeface="Shrikhand"/>
                  <a:cs typeface="Shrikhand"/>
                  <a:sym typeface="Shrikhand"/>
                </a:rPr>
                <a:t>DATASET INTRODUCTION</a:t>
              </a:r>
            </a:p>
          </p:txBody>
        </p:sp>
      </p:grpSp>
      <p:grpSp>
        <p:nvGrpSpPr>
          <p:cNvPr id="5" name="Group 5"/>
          <p:cNvGrpSpPr/>
          <p:nvPr/>
        </p:nvGrpSpPr>
        <p:grpSpPr>
          <a:xfrm>
            <a:off x="1473208" y="2470952"/>
            <a:ext cx="15309952" cy="6395804"/>
            <a:chOff x="0" y="0"/>
            <a:chExt cx="4032251" cy="1684492"/>
          </a:xfrm>
        </p:grpSpPr>
        <p:sp>
          <p:nvSpPr>
            <p:cNvPr id="6" name="Freeform 6"/>
            <p:cNvSpPr/>
            <p:nvPr/>
          </p:nvSpPr>
          <p:spPr>
            <a:xfrm>
              <a:off x="0" y="0"/>
              <a:ext cx="4032251" cy="1684492"/>
            </a:xfrm>
            <a:custGeom>
              <a:avLst/>
              <a:gdLst/>
              <a:ahLst/>
              <a:cxnLst/>
              <a:rect l="l" t="t" r="r" b="b"/>
              <a:pathLst>
                <a:path w="4032251" h="1684492">
                  <a:moveTo>
                    <a:pt x="25790" y="0"/>
                  </a:moveTo>
                  <a:lnTo>
                    <a:pt x="4006461" y="0"/>
                  </a:lnTo>
                  <a:cubicBezTo>
                    <a:pt x="4013301" y="0"/>
                    <a:pt x="4019861" y="2717"/>
                    <a:pt x="4024697" y="7554"/>
                  </a:cubicBezTo>
                  <a:cubicBezTo>
                    <a:pt x="4029533" y="12390"/>
                    <a:pt x="4032251" y="18950"/>
                    <a:pt x="4032251" y="25790"/>
                  </a:cubicBezTo>
                  <a:lnTo>
                    <a:pt x="4032251" y="1658702"/>
                  </a:lnTo>
                  <a:cubicBezTo>
                    <a:pt x="4032251" y="1665542"/>
                    <a:pt x="4029533" y="1672102"/>
                    <a:pt x="4024697" y="1676938"/>
                  </a:cubicBezTo>
                  <a:cubicBezTo>
                    <a:pt x="4019861" y="1681775"/>
                    <a:pt x="4013301" y="1684492"/>
                    <a:pt x="4006461" y="1684492"/>
                  </a:cubicBezTo>
                  <a:lnTo>
                    <a:pt x="25790" y="1684492"/>
                  </a:lnTo>
                  <a:cubicBezTo>
                    <a:pt x="18950" y="1684492"/>
                    <a:pt x="12390" y="1681775"/>
                    <a:pt x="7554" y="1676938"/>
                  </a:cubicBezTo>
                  <a:cubicBezTo>
                    <a:pt x="2717" y="1672102"/>
                    <a:pt x="0" y="1665542"/>
                    <a:pt x="0" y="1658702"/>
                  </a:cubicBezTo>
                  <a:lnTo>
                    <a:pt x="0" y="25790"/>
                  </a:lnTo>
                  <a:cubicBezTo>
                    <a:pt x="0" y="18950"/>
                    <a:pt x="2717" y="12390"/>
                    <a:pt x="7554" y="7554"/>
                  </a:cubicBezTo>
                  <a:cubicBezTo>
                    <a:pt x="12390" y="2717"/>
                    <a:pt x="18950" y="0"/>
                    <a:pt x="25790" y="0"/>
                  </a:cubicBezTo>
                  <a:close/>
                </a:path>
              </a:pathLst>
            </a:custGeom>
            <a:solidFill>
              <a:srgbClr val="FDFDFD"/>
            </a:solidFill>
          </p:spPr>
          <p:txBody>
            <a:bodyPr/>
            <a:lstStyle/>
            <a:p>
              <a:endParaRPr lang="en-IN"/>
            </a:p>
          </p:txBody>
        </p:sp>
        <p:sp>
          <p:nvSpPr>
            <p:cNvPr id="7" name="TextBox 7"/>
            <p:cNvSpPr txBox="1"/>
            <p:nvPr/>
          </p:nvSpPr>
          <p:spPr>
            <a:xfrm>
              <a:off x="0" y="-57150"/>
              <a:ext cx="4032251" cy="1741642"/>
            </a:xfrm>
            <a:prstGeom prst="rect">
              <a:avLst/>
            </a:prstGeom>
          </p:spPr>
          <p:txBody>
            <a:bodyPr lIns="50800" tIns="50800" rIns="50800" bIns="50800" rtlCol="0" anchor="ctr"/>
            <a:lstStyle/>
            <a:p>
              <a:pPr algn="ctr">
                <a:lnSpc>
                  <a:spcPts val="2940"/>
                </a:lnSpc>
              </a:pPr>
              <a:endParaRPr/>
            </a:p>
          </p:txBody>
        </p:sp>
      </p:grpSp>
      <p:sp>
        <p:nvSpPr>
          <p:cNvPr id="8" name="TextBox 8"/>
          <p:cNvSpPr txBox="1"/>
          <p:nvPr/>
        </p:nvSpPr>
        <p:spPr>
          <a:xfrm>
            <a:off x="1918360" y="2700809"/>
            <a:ext cx="4584727" cy="3033209"/>
          </a:xfrm>
          <a:prstGeom prst="rect">
            <a:avLst/>
          </a:prstGeom>
        </p:spPr>
        <p:txBody>
          <a:bodyPr lIns="0" tIns="0" rIns="0" bIns="0" rtlCol="0" anchor="t">
            <a:spAutoFit/>
          </a:bodyPr>
          <a:lstStyle/>
          <a:p>
            <a:pPr algn="l">
              <a:lnSpc>
                <a:spcPts val="3499"/>
              </a:lnSpc>
            </a:pPr>
            <a:r>
              <a:rPr lang="en-US" sz="2499">
                <a:solidFill>
                  <a:srgbClr val="000000"/>
                </a:solidFill>
                <a:latin typeface="Glacial Indifference"/>
                <a:ea typeface="Glacial Indifference"/>
                <a:cs typeface="Glacial Indifference"/>
                <a:sym typeface="Glacial Indifference"/>
              </a:rPr>
              <a:t>📌 </a:t>
            </a:r>
            <a:r>
              <a:rPr lang="en-US" sz="2499" b="1">
                <a:solidFill>
                  <a:srgbClr val="000000"/>
                </a:solidFill>
                <a:latin typeface="Glacial Indifference Bold"/>
                <a:ea typeface="Glacial Indifference Bold"/>
                <a:cs typeface="Glacial Indifference Bold"/>
                <a:sym typeface="Glacial Indifference Bold"/>
              </a:rPr>
              <a:t>SOURCE</a:t>
            </a:r>
          </a:p>
          <a:p>
            <a:pPr marL="539748" lvl="1" indent="-269874" algn="l">
              <a:lnSpc>
                <a:spcPts val="3499"/>
              </a:lnSpc>
              <a:buFont typeface="Arial"/>
              <a:buChar char="•"/>
            </a:pPr>
            <a:r>
              <a:rPr lang="en-US" sz="2499">
                <a:solidFill>
                  <a:srgbClr val="000000"/>
                </a:solidFill>
                <a:latin typeface="Glacial Indifference"/>
                <a:ea typeface="Glacial Indifference"/>
                <a:cs typeface="Glacial Indifference"/>
                <a:sym typeface="Glacial Indifference"/>
              </a:rPr>
              <a:t>The dataset was collected from Kaggle, a popular open data and machine learning platform.</a:t>
            </a:r>
          </a:p>
          <a:p>
            <a:pPr algn="ctr">
              <a:lnSpc>
                <a:spcPts val="3359"/>
              </a:lnSpc>
              <a:spcBef>
                <a:spcPct val="0"/>
              </a:spcBef>
            </a:pPr>
            <a:endParaRPr lang="en-US" sz="2499">
              <a:solidFill>
                <a:srgbClr val="000000"/>
              </a:solidFill>
              <a:latin typeface="Glacial Indifference"/>
              <a:ea typeface="Glacial Indifference"/>
              <a:cs typeface="Glacial Indifference"/>
              <a:sym typeface="Glacial Indifference"/>
            </a:endParaRPr>
          </a:p>
        </p:txBody>
      </p:sp>
      <p:sp>
        <p:nvSpPr>
          <p:cNvPr id="9" name="TextBox 9"/>
          <p:cNvSpPr txBox="1"/>
          <p:nvPr/>
        </p:nvSpPr>
        <p:spPr>
          <a:xfrm>
            <a:off x="1918360" y="5452951"/>
            <a:ext cx="4881066" cy="2930151"/>
          </a:xfrm>
          <a:prstGeom prst="rect">
            <a:avLst/>
          </a:prstGeom>
        </p:spPr>
        <p:txBody>
          <a:bodyPr lIns="0" tIns="0" rIns="0" bIns="0" rtlCol="0" anchor="t">
            <a:spAutoFit/>
          </a:bodyPr>
          <a:lstStyle/>
          <a:p>
            <a:pPr algn="l">
              <a:lnSpc>
                <a:spcPts val="3359"/>
              </a:lnSpc>
            </a:pPr>
            <a:r>
              <a:rPr lang="en-US" sz="2399">
                <a:solidFill>
                  <a:srgbClr val="000000"/>
                </a:solidFill>
                <a:latin typeface="Glacial Indifference"/>
                <a:ea typeface="Glacial Indifference"/>
                <a:cs typeface="Glacial Indifference"/>
                <a:sym typeface="Glacial Indifference"/>
              </a:rPr>
              <a:t>📌 </a:t>
            </a:r>
            <a:r>
              <a:rPr lang="en-US" sz="2399" b="1">
                <a:solidFill>
                  <a:srgbClr val="000000"/>
                </a:solidFill>
                <a:latin typeface="Glacial Indifference Bold"/>
                <a:ea typeface="Glacial Indifference Bold"/>
                <a:cs typeface="Glacial Indifference Bold"/>
                <a:sym typeface="Glacial Indifference Bold"/>
              </a:rPr>
              <a:t>TYPE OF DATA</a:t>
            </a:r>
          </a:p>
          <a:p>
            <a:pPr marL="518158" lvl="1" indent="-259079" algn="l">
              <a:lnSpc>
                <a:spcPts val="3359"/>
              </a:lnSpc>
              <a:buFont typeface="Arial"/>
              <a:buChar char="•"/>
            </a:pPr>
            <a:r>
              <a:rPr lang="en-US" sz="2399">
                <a:solidFill>
                  <a:srgbClr val="000000"/>
                </a:solidFill>
                <a:latin typeface="Glacial Indifference"/>
                <a:ea typeface="Glacial Indifference"/>
                <a:cs typeface="Glacial Indifference"/>
                <a:sym typeface="Glacial Indifference"/>
              </a:rPr>
              <a:t>STRUCTURED DATASET IN CSV FORMAT.</a:t>
            </a:r>
          </a:p>
          <a:p>
            <a:pPr marL="518158" lvl="1" indent="-259079" algn="l">
              <a:lnSpc>
                <a:spcPts val="3359"/>
              </a:lnSpc>
              <a:buFont typeface="Arial"/>
              <a:buChar char="•"/>
            </a:pPr>
            <a:r>
              <a:rPr lang="en-US" sz="2399">
                <a:solidFill>
                  <a:srgbClr val="000000"/>
                </a:solidFill>
                <a:latin typeface="Glacial Indifference"/>
                <a:ea typeface="Glacial Indifference"/>
                <a:cs typeface="Glacial Indifference"/>
                <a:sym typeface="Glacial Indifference"/>
              </a:rPr>
              <a:t>CONTAINS TABULAR RECORDS OF STARTUPS, WITH BOTH NUMERICAL AND CATEGORICAL VARIABLES.</a:t>
            </a:r>
          </a:p>
        </p:txBody>
      </p:sp>
      <p:sp>
        <p:nvSpPr>
          <p:cNvPr id="10" name="TextBox 10"/>
          <p:cNvSpPr txBox="1"/>
          <p:nvPr/>
        </p:nvSpPr>
        <p:spPr>
          <a:xfrm>
            <a:off x="7676765" y="2557143"/>
            <a:ext cx="8288984" cy="6188209"/>
          </a:xfrm>
          <a:prstGeom prst="rect">
            <a:avLst/>
          </a:prstGeom>
        </p:spPr>
        <p:txBody>
          <a:bodyPr lIns="0" tIns="0" rIns="0" bIns="0" rtlCol="0" anchor="t">
            <a:spAutoFit/>
          </a:bodyPr>
          <a:lstStyle/>
          <a:p>
            <a:pPr algn="ctr">
              <a:lnSpc>
                <a:spcPts val="3854"/>
              </a:lnSpc>
            </a:pPr>
            <a:r>
              <a:rPr lang="en-US" sz="2753" b="1">
                <a:solidFill>
                  <a:srgbClr val="000000"/>
                </a:solidFill>
                <a:latin typeface="Poppins Bold"/>
                <a:ea typeface="Poppins Bold"/>
                <a:cs typeface="Poppins Bold"/>
                <a:sym typeface="Poppins Bold"/>
              </a:rPr>
              <a:t>📌 DATA FIELDS (COLUMNS)</a:t>
            </a:r>
          </a:p>
          <a:p>
            <a:pPr algn="l">
              <a:lnSpc>
                <a:spcPts val="3154"/>
              </a:lnSpc>
            </a:pPr>
            <a:endParaRPr lang="en-US" sz="2753" b="1">
              <a:solidFill>
                <a:srgbClr val="000000"/>
              </a:solidFill>
              <a:latin typeface="Poppins Bold"/>
              <a:ea typeface="Poppins Bold"/>
              <a:cs typeface="Poppins Bold"/>
              <a:sym typeface="Poppins Bold"/>
            </a:endParaRP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Startup Name – identifier of each startup</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Industry – category/domain (e.g., AI, E-commerce, Fintech)</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Funding Amount (USD) – total raised by the startup</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Valuation (USD) – estimated company worth</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Revenue (USD) – reported revenue figures</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Profitable (Yes/No or 1/0) – profitability status</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Employees – number of employees</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Market Share (%) – competitive standing in market</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Year Founded – founding year of the startup</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Region/City – location of headquarters</a:t>
            </a:r>
          </a:p>
          <a:p>
            <a:pPr marL="508100" lvl="1" indent="-254050" algn="l">
              <a:lnSpc>
                <a:spcPts val="3294"/>
              </a:lnSpc>
              <a:buFont typeface="Arial"/>
              <a:buChar char="•"/>
            </a:pPr>
            <a:r>
              <a:rPr lang="en-US" sz="2353">
                <a:solidFill>
                  <a:srgbClr val="000000"/>
                </a:solidFill>
                <a:latin typeface="Glacial Indifference"/>
                <a:ea typeface="Glacial Indifference"/>
                <a:cs typeface="Glacial Indifference"/>
                <a:sym typeface="Glacial Indifference"/>
              </a:rPr>
              <a:t>Exit Status – IPO, Acquired, or Still Private</a:t>
            </a:r>
          </a:p>
          <a:p>
            <a:pPr algn="l">
              <a:lnSpc>
                <a:spcPts val="2874"/>
              </a:lnSpc>
              <a:spcBef>
                <a:spcPct val="0"/>
              </a:spcBef>
            </a:pPr>
            <a:endParaRPr lang="en-US" sz="2353">
              <a:solidFill>
                <a:srgbClr val="000000"/>
              </a:solidFill>
              <a:latin typeface="Glacial Indifference"/>
              <a:ea typeface="Glacial Indifference"/>
              <a:cs typeface="Glacial Indifference"/>
              <a:sym typeface="Glacial Indifferen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6124" y="-468900"/>
            <a:ext cx="8517348" cy="9727200"/>
            <a:chOff x="0" y="0"/>
            <a:chExt cx="757098" cy="864640"/>
          </a:xfrm>
        </p:grpSpPr>
        <p:sp>
          <p:nvSpPr>
            <p:cNvPr id="3" name="Freeform 3"/>
            <p:cNvSpPr/>
            <p:nvPr/>
          </p:nvSpPr>
          <p:spPr>
            <a:xfrm>
              <a:off x="0" y="0"/>
              <a:ext cx="757098" cy="864640"/>
            </a:xfrm>
            <a:custGeom>
              <a:avLst/>
              <a:gdLst/>
              <a:ahLst/>
              <a:cxnLst/>
              <a:rect l="l" t="t" r="r" b="b"/>
              <a:pathLst>
                <a:path w="757098" h="864640">
                  <a:moveTo>
                    <a:pt x="0" y="0"/>
                  </a:moveTo>
                  <a:lnTo>
                    <a:pt x="757098" y="0"/>
                  </a:lnTo>
                  <a:lnTo>
                    <a:pt x="757098" y="864640"/>
                  </a:lnTo>
                  <a:lnTo>
                    <a:pt x="0" y="864640"/>
                  </a:lnTo>
                  <a:close/>
                </a:path>
              </a:pathLst>
            </a:custGeom>
            <a:blipFill>
              <a:blip r:embed="rId2"/>
              <a:stretch>
                <a:fillRect t="-15712" b="-15712"/>
              </a:stretch>
            </a:blipFill>
          </p:spPr>
          <p:txBody>
            <a:bodyPr/>
            <a:lstStyle/>
            <a:p>
              <a:endParaRPr lang="en-IN"/>
            </a:p>
          </p:txBody>
        </p:sp>
      </p:grpSp>
      <p:grpSp>
        <p:nvGrpSpPr>
          <p:cNvPr id="4" name="Group 4"/>
          <p:cNvGrpSpPr/>
          <p:nvPr/>
        </p:nvGrpSpPr>
        <p:grpSpPr>
          <a:xfrm>
            <a:off x="-586124" y="4101783"/>
            <a:ext cx="8517348" cy="5156517"/>
            <a:chOff x="0" y="0"/>
            <a:chExt cx="2243252" cy="1358095"/>
          </a:xfrm>
        </p:grpSpPr>
        <p:sp>
          <p:nvSpPr>
            <p:cNvPr id="5" name="Freeform 5"/>
            <p:cNvSpPr/>
            <p:nvPr/>
          </p:nvSpPr>
          <p:spPr>
            <a:xfrm>
              <a:off x="0" y="0"/>
              <a:ext cx="2243252" cy="1358095"/>
            </a:xfrm>
            <a:custGeom>
              <a:avLst/>
              <a:gdLst/>
              <a:ahLst/>
              <a:cxnLst/>
              <a:rect l="l" t="t" r="r" b="b"/>
              <a:pathLst>
                <a:path w="2243252" h="1358095">
                  <a:moveTo>
                    <a:pt x="0" y="0"/>
                  </a:moveTo>
                  <a:lnTo>
                    <a:pt x="2243252" y="0"/>
                  </a:lnTo>
                  <a:lnTo>
                    <a:pt x="2243252" y="1358095"/>
                  </a:lnTo>
                  <a:lnTo>
                    <a:pt x="0" y="1358095"/>
                  </a:lnTo>
                  <a:close/>
                </a:path>
              </a:pathLst>
            </a:custGeom>
            <a:gradFill rotWithShape="1">
              <a:gsLst>
                <a:gs pos="0">
                  <a:srgbClr val="001627">
                    <a:alpha val="0"/>
                  </a:srgbClr>
                </a:gs>
                <a:gs pos="100000">
                  <a:srgbClr val="021420">
                    <a:alpha val="100000"/>
                  </a:srgbClr>
                </a:gs>
              </a:gsLst>
              <a:lin ang="5400000"/>
            </a:gradFill>
          </p:spPr>
          <p:txBody>
            <a:bodyPr/>
            <a:lstStyle/>
            <a:p>
              <a:endParaRPr lang="en-IN"/>
            </a:p>
          </p:txBody>
        </p:sp>
        <p:sp>
          <p:nvSpPr>
            <p:cNvPr id="6" name="TextBox 6"/>
            <p:cNvSpPr txBox="1"/>
            <p:nvPr/>
          </p:nvSpPr>
          <p:spPr>
            <a:xfrm>
              <a:off x="0" y="-66675"/>
              <a:ext cx="2243252" cy="1424770"/>
            </a:xfrm>
            <a:prstGeom prst="rect">
              <a:avLst/>
            </a:prstGeom>
          </p:spPr>
          <p:txBody>
            <a:bodyPr lIns="50800" tIns="50800" rIns="50800" bIns="50800" rtlCol="0" anchor="ctr"/>
            <a:lstStyle/>
            <a:p>
              <a:pPr algn="ctr">
                <a:lnSpc>
                  <a:spcPts val="2800"/>
                </a:lnSpc>
              </a:pPr>
              <a:endParaRPr/>
            </a:p>
          </p:txBody>
        </p:sp>
      </p:grpSp>
      <p:grpSp>
        <p:nvGrpSpPr>
          <p:cNvPr id="7" name="Group 7"/>
          <p:cNvGrpSpPr/>
          <p:nvPr/>
        </p:nvGrpSpPr>
        <p:grpSpPr>
          <a:xfrm rot="5400000">
            <a:off x="8629650" y="394200"/>
            <a:ext cx="1028700" cy="18756900"/>
            <a:chOff x="0" y="0"/>
            <a:chExt cx="270933" cy="4940089"/>
          </a:xfrm>
        </p:grpSpPr>
        <p:sp>
          <p:nvSpPr>
            <p:cNvPr id="8" name="Freeform 8"/>
            <p:cNvSpPr/>
            <p:nvPr/>
          </p:nvSpPr>
          <p:spPr>
            <a:xfrm>
              <a:off x="0" y="0"/>
              <a:ext cx="270933" cy="4940089"/>
            </a:xfrm>
            <a:custGeom>
              <a:avLst/>
              <a:gdLst/>
              <a:ahLst/>
              <a:cxnLst/>
              <a:rect l="l" t="t" r="r" b="b"/>
              <a:pathLst>
                <a:path w="270933" h="4940089">
                  <a:moveTo>
                    <a:pt x="0" y="0"/>
                  </a:moveTo>
                  <a:lnTo>
                    <a:pt x="270933" y="0"/>
                  </a:lnTo>
                  <a:lnTo>
                    <a:pt x="270933" y="4940089"/>
                  </a:lnTo>
                  <a:lnTo>
                    <a:pt x="0" y="4940089"/>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9" name="TextBox 9"/>
            <p:cNvSpPr txBox="1"/>
            <p:nvPr/>
          </p:nvSpPr>
          <p:spPr>
            <a:xfrm>
              <a:off x="0" y="-66675"/>
              <a:ext cx="270933" cy="5006764"/>
            </a:xfrm>
            <a:prstGeom prst="rect">
              <a:avLst/>
            </a:prstGeom>
          </p:spPr>
          <p:txBody>
            <a:bodyPr lIns="50800" tIns="50800" rIns="50800" bIns="50800" rtlCol="0" anchor="ctr"/>
            <a:lstStyle/>
            <a:p>
              <a:pPr algn="ctr">
                <a:lnSpc>
                  <a:spcPts val="2800"/>
                </a:lnSpc>
              </a:pPr>
              <a:endParaRPr/>
            </a:p>
          </p:txBody>
        </p:sp>
      </p:grpSp>
      <p:sp>
        <p:nvSpPr>
          <p:cNvPr id="10" name="TextBox 10"/>
          <p:cNvSpPr txBox="1"/>
          <p:nvPr/>
        </p:nvSpPr>
        <p:spPr>
          <a:xfrm>
            <a:off x="8297483" y="2489990"/>
            <a:ext cx="9567176" cy="5722620"/>
          </a:xfrm>
          <a:prstGeom prst="rect">
            <a:avLst/>
          </a:prstGeom>
        </p:spPr>
        <p:txBody>
          <a:bodyPr lIns="0" tIns="0" rIns="0" bIns="0" rtlCol="0" anchor="t">
            <a:spAutoFit/>
          </a:bodyPr>
          <a:lstStyle/>
          <a:p>
            <a:pPr algn="just">
              <a:lnSpc>
                <a:spcPts val="3779"/>
              </a:lnSpc>
            </a:pPr>
            <a:r>
              <a:rPr lang="en-US" sz="2699" b="1">
                <a:solidFill>
                  <a:srgbClr val="000000"/>
                </a:solidFill>
                <a:latin typeface="Poppins Bold"/>
                <a:ea typeface="Poppins Bold"/>
                <a:cs typeface="Poppins Bold"/>
                <a:sym typeface="Poppins Bold"/>
              </a:rPr>
              <a:t>STARTUP REFERS TO A BUSINESS THAT IS JUST GETTING STARTED. </a:t>
            </a:r>
          </a:p>
          <a:p>
            <a:pPr algn="just">
              <a:lnSpc>
                <a:spcPts val="3779"/>
              </a:lnSpc>
            </a:pPr>
            <a:r>
              <a:rPr lang="en-US" sz="2699" b="1">
                <a:solidFill>
                  <a:srgbClr val="000000"/>
                </a:solidFill>
                <a:latin typeface="Poppins Bold"/>
                <a:ea typeface="Poppins Bold"/>
                <a:cs typeface="Poppins Bold"/>
                <a:sym typeface="Poppins Bold"/>
              </a:rPr>
              <a:t>Startups are created by one or more entrepreneurs who desire to provide a good or service they feel there is a market for.</a:t>
            </a:r>
          </a:p>
          <a:p>
            <a:pPr algn="just">
              <a:lnSpc>
                <a:spcPts val="3779"/>
              </a:lnSpc>
            </a:pPr>
            <a:endParaRPr lang="en-US" sz="2699" b="1">
              <a:solidFill>
                <a:srgbClr val="000000"/>
              </a:solidFill>
              <a:latin typeface="Poppins Bold"/>
              <a:ea typeface="Poppins Bold"/>
              <a:cs typeface="Poppins Bold"/>
              <a:sym typeface="Poppins Bold"/>
            </a:endParaRPr>
          </a:p>
          <a:p>
            <a:pPr algn="just">
              <a:lnSpc>
                <a:spcPts val="3779"/>
              </a:lnSpc>
            </a:pPr>
            <a:r>
              <a:rPr lang="en-US" sz="2699" b="1">
                <a:solidFill>
                  <a:srgbClr val="000000"/>
                </a:solidFill>
                <a:latin typeface="Poppins Bold"/>
                <a:ea typeface="Poppins Bold"/>
                <a:cs typeface="Poppins Bold"/>
                <a:sym typeface="Poppins Bold"/>
              </a:rPr>
              <a:t> Startups are innovative ventures initiated by entrepreneurs for specific market needs or to resolve the problems that prevail in the market by launching unique products, services or business models.</a:t>
            </a:r>
          </a:p>
          <a:p>
            <a:pPr algn="just">
              <a:lnSpc>
                <a:spcPts val="3779"/>
              </a:lnSpc>
              <a:spcBef>
                <a:spcPct val="0"/>
              </a:spcBef>
            </a:pPr>
            <a:endParaRPr lang="en-US" sz="2699" b="1">
              <a:solidFill>
                <a:srgbClr val="000000"/>
              </a:solidFill>
              <a:latin typeface="Poppins Bold"/>
              <a:ea typeface="Poppins Bold"/>
              <a:cs typeface="Poppins Bold"/>
              <a:sym typeface="Poppins Bold"/>
            </a:endParaRPr>
          </a:p>
        </p:txBody>
      </p:sp>
      <p:grpSp>
        <p:nvGrpSpPr>
          <p:cNvPr id="11" name="Group 11"/>
          <p:cNvGrpSpPr/>
          <p:nvPr/>
        </p:nvGrpSpPr>
        <p:grpSpPr>
          <a:xfrm>
            <a:off x="8976808" y="456071"/>
            <a:ext cx="8282492" cy="1543050"/>
            <a:chOff x="0" y="0"/>
            <a:chExt cx="2181397" cy="406400"/>
          </a:xfrm>
        </p:grpSpPr>
        <p:sp>
          <p:nvSpPr>
            <p:cNvPr id="12" name="Freeform 12"/>
            <p:cNvSpPr/>
            <p:nvPr/>
          </p:nvSpPr>
          <p:spPr>
            <a:xfrm>
              <a:off x="0" y="0"/>
              <a:ext cx="2181397" cy="406400"/>
            </a:xfrm>
            <a:custGeom>
              <a:avLst/>
              <a:gdLst/>
              <a:ahLst/>
              <a:cxnLst/>
              <a:rect l="l" t="t" r="r" b="b"/>
              <a:pathLst>
                <a:path w="2181397" h="406400">
                  <a:moveTo>
                    <a:pt x="2181397" y="0"/>
                  </a:moveTo>
                  <a:lnTo>
                    <a:pt x="0" y="0"/>
                  </a:lnTo>
                  <a:lnTo>
                    <a:pt x="101600" y="203200"/>
                  </a:lnTo>
                  <a:lnTo>
                    <a:pt x="0" y="406400"/>
                  </a:lnTo>
                  <a:lnTo>
                    <a:pt x="2181397" y="406400"/>
                  </a:lnTo>
                  <a:lnTo>
                    <a:pt x="2079797" y="203200"/>
                  </a:lnTo>
                  <a:lnTo>
                    <a:pt x="2181397" y="0"/>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13" name="TextBox 13"/>
            <p:cNvSpPr txBox="1"/>
            <p:nvPr/>
          </p:nvSpPr>
          <p:spPr>
            <a:xfrm>
              <a:off x="88900" y="-123825"/>
              <a:ext cx="2003597" cy="530225"/>
            </a:xfrm>
            <a:prstGeom prst="rect">
              <a:avLst/>
            </a:prstGeom>
          </p:spPr>
          <p:txBody>
            <a:bodyPr lIns="50800" tIns="50800" rIns="50800" bIns="50800" rtlCol="0" anchor="ctr"/>
            <a:lstStyle/>
            <a:p>
              <a:pPr algn="ctr">
                <a:lnSpc>
                  <a:spcPts val="6439"/>
                </a:lnSpc>
              </a:pPr>
              <a:r>
                <a:rPr lang="en-US" sz="4599" b="1" i="1" u="sng">
                  <a:solidFill>
                    <a:srgbClr val="000000"/>
                  </a:solidFill>
                  <a:latin typeface="Poppins Bold Italics"/>
                  <a:ea typeface="Poppins Bold Italics"/>
                  <a:cs typeface="Poppins Bold Italics"/>
                  <a:sym typeface="Poppins Bold Italics"/>
                </a:rPr>
                <a:t>INTRODUCTION</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90750" y="-468900"/>
            <a:ext cx="1419450" cy="11224799"/>
            <a:chOff x="0" y="0"/>
            <a:chExt cx="373847" cy="2956326"/>
          </a:xfrm>
        </p:grpSpPr>
        <p:sp>
          <p:nvSpPr>
            <p:cNvPr id="3" name="Freeform 3"/>
            <p:cNvSpPr/>
            <p:nvPr/>
          </p:nvSpPr>
          <p:spPr>
            <a:xfrm>
              <a:off x="0" y="0"/>
              <a:ext cx="373847" cy="2956326"/>
            </a:xfrm>
            <a:custGeom>
              <a:avLst/>
              <a:gdLst/>
              <a:ahLst/>
              <a:cxnLst/>
              <a:rect l="l" t="t" r="r" b="b"/>
              <a:pathLst>
                <a:path w="373847" h="2956326">
                  <a:moveTo>
                    <a:pt x="0" y="0"/>
                  </a:moveTo>
                  <a:lnTo>
                    <a:pt x="373847" y="0"/>
                  </a:lnTo>
                  <a:lnTo>
                    <a:pt x="373847" y="2956326"/>
                  </a:lnTo>
                  <a:lnTo>
                    <a:pt x="0" y="2956326"/>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4" name="TextBox 4"/>
            <p:cNvSpPr txBox="1"/>
            <p:nvPr/>
          </p:nvSpPr>
          <p:spPr>
            <a:xfrm>
              <a:off x="0" y="-66675"/>
              <a:ext cx="373847" cy="3023001"/>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11450575" y="-234450"/>
            <a:ext cx="7148266" cy="10755900"/>
            <a:chOff x="0" y="0"/>
            <a:chExt cx="607701" cy="914400"/>
          </a:xfrm>
        </p:grpSpPr>
        <p:sp>
          <p:nvSpPr>
            <p:cNvPr id="6" name="Freeform 6"/>
            <p:cNvSpPr/>
            <p:nvPr/>
          </p:nvSpPr>
          <p:spPr>
            <a:xfrm>
              <a:off x="0" y="0"/>
              <a:ext cx="607701" cy="914400"/>
            </a:xfrm>
            <a:custGeom>
              <a:avLst/>
              <a:gdLst/>
              <a:ahLst/>
              <a:cxnLst/>
              <a:rect l="l" t="t" r="r" b="b"/>
              <a:pathLst>
                <a:path w="607701" h="914400">
                  <a:moveTo>
                    <a:pt x="0" y="0"/>
                  </a:moveTo>
                  <a:lnTo>
                    <a:pt x="607701" y="0"/>
                  </a:lnTo>
                  <a:lnTo>
                    <a:pt x="607701" y="914400"/>
                  </a:lnTo>
                  <a:lnTo>
                    <a:pt x="0" y="914400"/>
                  </a:lnTo>
                  <a:close/>
                </a:path>
              </a:pathLst>
            </a:custGeom>
            <a:blipFill>
              <a:blip r:embed="rId2"/>
              <a:stretch>
                <a:fillRect l="-29458" r="-21010"/>
              </a:stretch>
            </a:blipFill>
          </p:spPr>
          <p:txBody>
            <a:bodyPr/>
            <a:lstStyle/>
            <a:p>
              <a:endParaRPr lang="en-IN"/>
            </a:p>
          </p:txBody>
        </p:sp>
      </p:grpSp>
      <p:grpSp>
        <p:nvGrpSpPr>
          <p:cNvPr id="7" name="Group 7"/>
          <p:cNvGrpSpPr/>
          <p:nvPr/>
        </p:nvGrpSpPr>
        <p:grpSpPr>
          <a:xfrm>
            <a:off x="1179098" y="498405"/>
            <a:ext cx="8928206" cy="1543050"/>
            <a:chOff x="0" y="0"/>
            <a:chExt cx="2351462" cy="406400"/>
          </a:xfrm>
        </p:grpSpPr>
        <p:sp>
          <p:nvSpPr>
            <p:cNvPr id="8" name="Freeform 8"/>
            <p:cNvSpPr/>
            <p:nvPr/>
          </p:nvSpPr>
          <p:spPr>
            <a:xfrm>
              <a:off x="0" y="0"/>
              <a:ext cx="2351462" cy="406400"/>
            </a:xfrm>
            <a:custGeom>
              <a:avLst/>
              <a:gdLst/>
              <a:ahLst/>
              <a:cxnLst/>
              <a:rect l="l" t="t" r="r" b="b"/>
              <a:pathLst>
                <a:path w="2351462" h="406400">
                  <a:moveTo>
                    <a:pt x="2351462" y="0"/>
                  </a:moveTo>
                  <a:lnTo>
                    <a:pt x="0" y="0"/>
                  </a:lnTo>
                  <a:lnTo>
                    <a:pt x="101600" y="203200"/>
                  </a:lnTo>
                  <a:lnTo>
                    <a:pt x="0" y="406400"/>
                  </a:lnTo>
                  <a:lnTo>
                    <a:pt x="2351462" y="406400"/>
                  </a:lnTo>
                  <a:lnTo>
                    <a:pt x="2249862" y="203200"/>
                  </a:lnTo>
                  <a:lnTo>
                    <a:pt x="2351462" y="0"/>
                  </a:lnTo>
                  <a:close/>
                </a:path>
              </a:pathLst>
            </a:custGeom>
            <a:gradFill rotWithShape="1">
              <a:gsLst>
                <a:gs pos="0">
                  <a:srgbClr val="0B4972">
                    <a:alpha val="100000"/>
                  </a:srgbClr>
                </a:gs>
                <a:gs pos="100000">
                  <a:srgbClr val="001627">
                    <a:alpha val="0"/>
                  </a:srgbClr>
                </a:gs>
              </a:gsLst>
              <a:lin ang="2700000"/>
            </a:gradFill>
          </p:spPr>
          <p:txBody>
            <a:bodyPr/>
            <a:lstStyle/>
            <a:p>
              <a:endParaRPr lang="en-IN"/>
            </a:p>
          </p:txBody>
        </p:sp>
        <p:sp>
          <p:nvSpPr>
            <p:cNvPr id="9" name="TextBox 9"/>
            <p:cNvSpPr txBox="1"/>
            <p:nvPr/>
          </p:nvSpPr>
          <p:spPr>
            <a:xfrm>
              <a:off x="88900" y="-66675"/>
              <a:ext cx="2173662" cy="473075"/>
            </a:xfrm>
            <a:prstGeom prst="rect">
              <a:avLst/>
            </a:prstGeom>
          </p:spPr>
          <p:txBody>
            <a:bodyPr lIns="50800" tIns="50800" rIns="50800" bIns="50800" rtlCol="0" anchor="ctr"/>
            <a:lstStyle/>
            <a:p>
              <a:pPr algn="ctr">
                <a:lnSpc>
                  <a:spcPts val="2800"/>
                </a:lnSpc>
              </a:pPr>
              <a:endParaRPr/>
            </a:p>
          </p:txBody>
        </p:sp>
      </p:grpSp>
      <p:sp>
        <p:nvSpPr>
          <p:cNvPr id="10" name="TextBox 10"/>
          <p:cNvSpPr txBox="1"/>
          <p:nvPr/>
        </p:nvSpPr>
        <p:spPr>
          <a:xfrm>
            <a:off x="1822441" y="2182672"/>
            <a:ext cx="415472" cy="441325"/>
          </a:xfrm>
          <a:prstGeom prst="rect">
            <a:avLst/>
          </a:prstGeom>
        </p:spPr>
        <p:txBody>
          <a:bodyPr lIns="0" tIns="0" rIns="0" bIns="0" rtlCol="0" anchor="t">
            <a:spAutoFit/>
          </a:bodyPr>
          <a:lstStyle/>
          <a:p>
            <a:pPr marL="0" lvl="0" indent="0" algn="ctr">
              <a:lnSpc>
                <a:spcPts val="3499"/>
              </a:lnSpc>
              <a:spcBef>
                <a:spcPct val="0"/>
              </a:spcBef>
            </a:pPr>
            <a:r>
              <a:rPr lang="en-US" sz="2499" b="1">
                <a:solidFill>
                  <a:srgbClr val="FFFFFF"/>
                </a:solidFill>
                <a:latin typeface="Poppins Bold"/>
                <a:ea typeface="Poppins Bold"/>
                <a:cs typeface="Poppins Bold"/>
                <a:sym typeface="Poppins Bold"/>
              </a:rPr>
              <a:t>1</a:t>
            </a:r>
          </a:p>
        </p:txBody>
      </p:sp>
      <p:sp>
        <p:nvSpPr>
          <p:cNvPr id="11" name="TextBox 11"/>
          <p:cNvSpPr txBox="1"/>
          <p:nvPr/>
        </p:nvSpPr>
        <p:spPr>
          <a:xfrm>
            <a:off x="1822441" y="5795207"/>
            <a:ext cx="415472" cy="441325"/>
          </a:xfrm>
          <a:prstGeom prst="rect">
            <a:avLst/>
          </a:prstGeom>
        </p:spPr>
        <p:txBody>
          <a:bodyPr lIns="0" tIns="0" rIns="0" bIns="0" rtlCol="0" anchor="t">
            <a:spAutoFit/>
          </a:bodyPr>
          <a:lstStyle/>
          <a:p>
            <a:pPr marL="0" lvl="0" indent="0" algn="ctr">
              <a:lnSpc>
                <a:spcPts val="3499"/>
              </a:lnSpc>
              <a:spcBef>
                <a:spcPct val="0"/>
              </a:spcBef>
            </a:pPr>
            <a:r>
              <a:rPr lang="en-US" sz="2499" b="1">
                <a:solidFill>
                  <a:srgbClr val="FFFFFF"/>
                </a:solidFill>
                <a:latin typeface="Poppins Bold"/>
                <a:ea typeface="Poppins Bold"/>
                <a:cs typeface="Poppins Bold"/>
                <a:sym typeface="Poppins Bold"/>
              </a:rPr>
              <a:t>3</a:t>
            </a:r>
          </a:p>
        </p:txBody>
      </p:sp>
      <p:sp>
        <p:nvSpPr>
          <p:cNvPr id="12" name="TextBox 12"/>
          <p:cNvSpPr txBox="1"/>
          <p:nvPr/>
        </p:nvSpPr>
        <p:spPr>
          <a:xfrm>
            <a:off x="6770779" y="5795207"/>
            <a:ext cx="415472" cy="441325"/>
          </a:xfrm>
          <a:prstGeom prst="rect">
            <a:avLst/>
          </a:prstGeom>
        </p:spPr>
        <p:txBody>
          <a:bodyPr lIns="0" tIns="0" rIns="0" bIns="0" rtlCol="0" anchor="t">
            <a:spAutoFit/>
          </a:bodyPr>
          <a:lstStyle/>
          <a:p>
            <a:pPr marL="0" lvl="0" indent="0" algn="ctr">
              <a:lnSpc>
                <a:spcPts val="3499"/>
              </a:lnSpc>
              <a:spcBef>
                <a:spcPct val="0"/>
              </a:spcBef>
            </a:pPr>
            <a:r>
              <a:rPr lang="en-US" sz="2499" b="1">
                <a:solidFill>
                  <a:srgbClr val="FFFFFF"/>
                </a:solidFill>
                <a:latin typeface="Poppins Bold"/>
                <a:ea typeface="Poppins Bold"/>
                <a:cs typeface="Poppins Bold"/>
                <a:sym typeface="Poppins Bold"/>
              </a:rPr>
              <a:t>4</a:t>
            </a:r>
          </a:p>
        </p:txBody>
      </p:sp>
      <p:sp>
        <p:nvSpPr>
          <p:cNvPr id="13" name="TextBox 13"/>
          <p:cNvSpPr txBox="1"/>
          <p:nvPr/>
        </p:nvSpPr>
        <p:spPr>
          <a:xfrm>
            <a:off x="1179098" y="971550"/>
            <a:ext cx="8928206" cy="464820"/>
          </a:xfrm>
          <a:prstGeom prst="rect">
            <a:avLst/>
          </a:prstGeom>
        </p:spPr>
        <p:txBody>
          <a:bodyPr lIns="0" tIns="0" rIns="0" bIns="0" rtlCol="0" anchor="t">
            <a:spAutoFit/>
          </a:bodyPr>
          <a:lstStyle/>
          <a:p>
            <a:pPr algn="ctr">
              <a:lnSpc>
                <a:spcPts val="3779"/>
              </a:lnSpc>
              <a:spcBef>
                <a:spcPct val="0"/>
              </a:spcBef>
            </a:pPr>
            <a:r>
              <a:rPr lang="en-US" sz="2699" b="1">
                <a:solidFill>
                  <a:srgbClr val="000000"/>
                </a:solidFill>
                <a:latin typeface="Comic Sans Bold"/>
                <a:ea typeface="Comic Sans Bold"/>
                <a:cs typeface="Comic Sans Bold"/>
                <a:sym typeface="Comic Sans Bold"/>
              </a:rPr>
              <a:t>💡 WHY CHOOSE THIS FIELD (STARTUPS)?</a:t>
            </a:r>
          </a:p>
        </p:txBody>
      </p:sp>
      <p:sp>
        <p:nvSpPr>
          <p:cNvPr id="14" name="TextBox 14"/>
          <p:cNvSpPr txBox="1"/>
          <p:nvPr/>
        </p:nvSpPr>
        <p:spPr>
          <a:xfrm>
            <a:off x="1429439" y="2776398"/>
            <a:ext cx="9093969" cy="6792080"/>
          </a:xfrm>
          <a:prstGeom prst="rect">
            <a:avLst/>
          </a:prstGeom>
        </p:spPr>
        <p:txBody>
          <a:bodyPr lIns="0" tIns="0" rIns="0" bIns="0" rtlCol="0" anchor="t">
            <a:spAutoFit/>
          </a:bodyPr>
          <a:lstStyle/>
          <a:p>
            <a:pPr marL="641281" lvl="1" indent="-320641" algn="l">
              <a:lnSpc>
                <a:spcPts val="4158"/>
              </a:lnSpc>
              <a:buFont typeface="Arial"/>
              <a:buChar char="•"/>
            </a:pPr>
            <a:r>
              <a:rPr lang="en-US" sz="2970">
                <a:solidFill>
                  <a:srgbClr val="000000"/>
                </a:solidFill>
                <a:latin typeface="Glacial Indifference"/>
                <a:ea typeface="Glacial Indifference"/>
                <a:cs typeface="Glacial Indifference"/>
                <a:sym typeface="Glacial Indifference"/>
              </a:rPr>
              <a:t>STARTUPS ARE THE BACKBONE OF ECONOMIC GROWTH, JOB CREATION, AND INNOVATION.</a:t>
            </a:r>
          </a:p>
          <a:p>
            <a:pPr marL="641281" lvl="1" indent="-320641" algn="l">
              <a:lnSpc>
                <a:spcPts val="4158"/>
              </a:lnSpc>
              <a:buFont typeface="Arial"/>
              <a:buChar char="•"/>
            </a:pPr>
            <a:r>
              <a:rPr lang="en-US" sz="2970">
                <a:solidFill>
                  <a:srgbClr val="000000"/>
                </a:solidFill>
                <a:latin typeface="Glacial Indifference"/>
                <a:ea typeface="Glacial Indifference"/>
                <a:cs typeface="Glacial Indifference"/>
                <a:sym typeface="Glacial Indifference"/>
              </a:rPr>
              <a:t>THE FAILURE RATE IS VERY HIGH (AROUND 90%), MAKING IT IMPORTANT TO UNDERSTAND WHY SOME SUCCEED.</a:t>
            </a:r>
          </a:p>
          <a:p>
            <a:pPr marL="641281" lvl="1" indent="-320641" algn="l">
              <a:lnSpc>
                <a:spcPts val="4158"/>
              </a:lnSpc>
              <a:buFont typeface="Arial"/>
              <a:buChar char="•"/>
            </a:pPr>
            <a:r>
              <a:rPr lang="en-US" sz="2970">
                <a:solidFill>
                  <a:srgbClr val="000000"/>
                </a:solidFill>
                <a:latin typeface="Glacial Indifference"/>
                <a:ea typeface="Glacial Indifference"/>
                <a:cs typeface="Glacial Indifference"/>
                <a:sym typeface="Glacial Indifference"/>
              </a:rPr>
              <a:t>POLICYMAKERS, INVESTORS, AND ENTREPRENEURS ALL RELY ON SUCH INSIGHTS.</a:t>
            </a:r>
          </a:p>
          <a:p>
            <a:pPr marL="641281" lvl="1" indent="-320641" algn="l">
              <a:lnSpc>
                <a:spcPts val="4158"/>
              </a:lnSpc>
              <a:buFont typeface="Arial"/>
              <a:buChar char="•"/>
            </a:pPr>
            <a:r>
              <a:rPr lang="en-US" sz="2970">
                <a:solidFill>
                  <a:srgbClr val="000000"/>
                </a:solidFill>
                <a:latin typeface="Glacial Indifference"/>
                <a:ea typeface="Glacial Indifference"/>
                <a:cs typeface="Glacial Indifference"/>
                <a:sym typeface="Glacial Indifference"/>
              </a:rPr>
              <a:t>THE DATASET COVERS MULTIPLE ASPECTS (FUNDING, REVENUE, EMPLOYEES, REGION, INDUSTRY), SO IT GIVES A HOLISTIC VIEW.</a:t>
            </a:r>
          </a:p>
          <a:p>
            <a:pPr marL="641281" lvl="1" indent="-320641" algn="l">
              <a:lnSpc>
                <a:spcPts val="4158"/>
              </a:lnSpc>
              <a:buFont typeface="Arial"/>
              <a:buChar char="•"/>
            </a:pPr>
            <a:r>
              <a:rPr lang="en-US" sz="2970">
                <a:solidFill>
                  <a:srgbClr val="000000"/>
                </a:solidFill>
                <a:latin typeface="Glacial Indifference"/>
                <a:ea typeface="Glacial Indifference"/>
                <a:cs typeface="Glacial Indifference"/>
                <a:sym typeface="Glacial Indifference"/>
              </a:rPr>
              <a:t>THIS ANALYSIS WILL HELP IN IDENTIFYING PATTERNS AND STRATEGIES THAT INCREASE THE PROBABILITY OF SUCCESS.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30625" y="2169768"/>
            <a:ext cx="17226750" cy="5947464"/>
          </a:xfrm>
          <a:custGeom>
            <a:avLst/>
            <a:gdLst/>
            <a:ahLst/>
            <a:cxnLst/>
            <a:rect l="l" t="t" r="r" b="b"/>
            <a:pathLst>
              <a:path w="17226750" h="5947464">
                <a:moveTo>
                  <a:pt x="0" y="0"/>
                </a:moveTo>
                <a:lnTo>
                  <a:pt x="17226750" y="0"/>
                </a:lnTo>
                <a:lnTo>
                  <a:pt x="17226750" y="5947464"/>
                </a:lnTo>
                <a:lnTo>
                  <a:pt x="0" y="5947464"/>
                </a:lnTo>
                <a:lnTo>
                  <a:pt x="0" y="0"/>
                </a:lnTo>
                <a:close/>
              </a:path>
            </a:pathLst>
          </a:custGeom>
          <a:blipFill>
            <a:blip r:embed="rId2"/>
            <a:stretch>
              <a:fillRect b="-355"/>
            </a:stretch>
          </a:blipFill>
        </p:spPr>
        <p:txBody>
          <a:bodyPr/>
          <a:lstStyle/>
          <a:p>
            <a:endParaRPr lang="en-IN"/>
          </a:p>
        </p:txBody>
      </p:sp>
      <p:sp>
        <p:nvSpPr>
          <p:cNvPr id="3" name="TextBox 3"/>
          <p:cNvSpPr txBox="1"/>
          <p:nvPr/>
        </p:nvSpPr>
        <p:spPr>
          <a:xfrm>
            <a:off x="3446056" y="1273675"/>
            <a:ext cx="10591540" cy="497878"/>
          </a:xfrm>
          <a:prstGeom prst="rect">
            <a:avLst/>
          </a:prstGeom>
        </p:spPr>
        <p:txBody>
          <a:bodyPr lIns="0" tIns="0" rIns="0" bIns="0" rtlCol="0" anchor="t">
            <a:spAutoFit/>
          </a:bodyPr>
          <a:lstStyle/>
          <a:p>
            <a:pPr algn="ctr">
              <a:lnSpc>
                <a:spcPts val="4059"/>
              </a:lnSpc>
              <a:spcBef>
                <a:spcPct val="0"/>
              </a:spcBef>
            </a:pPr>
            <a:r>
              <a:rPr lang="en-US" sz="2899" b="1">
                <a:solidFill>
                  <a:srgbClr val="000000"/>
                </a:solidFill>
                <a:latin typeface="Glacial Indifference Bold"/>
                <a:ea typeface="Glacial Indifference Bold"/>
                <a:cs typeface="Glacial Indifference Bold"/>
                <a:sym typeface="Glacial Indifference Bold"/>
              </a:rPr>
              <a:t>DATA PREPROCESSING AND TRANSFORMATION FOR ANALYSIS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1421"/>
        </a:solidFill>
        <a:effectLst/>
      </p:bgPr>
    </p:bg>
    <p:spTree>
      <p:nvGrpSpPr>
        <p:cNvPr id="1" name=""/>
        <p:cNvGrpSpPr/>
        <p:nvPr/>
      </p:nvGrpSpPr>
      <p:grpSpPr>
        <a:xfrm>
          <a:off x="0" y="0"/>
          <a:ext cx="0" cy="0"/>
          <a:chOff x="0" y="0"/>
          <a:chExt cx="0" cy="0"/>
        </a:xfrm>
      </p:grpSpPr>
      <p:sp>
        <p:nvSpPr>
          <p:cNvPr id="2" name="TextBox 2"/>
          <p:cNvSpPr txBox="1"/>
          <p:nvPr/>
        </p:nvSpPr>
        <p:spPr>
          <a:xfrm>
            <a:off x="1028700" y="2865945"/>
            <a:ext cx="8731154" cy="2894409"/>
          </a:xfrm>
          <a:prstGeom prst="rect">
            <a:avLst/>
          </a:prstGeom>
        </p:spPr>
        <p:txBody>
          <a:bodyPr lIns="0" tIns="0" rIns="0" bIns="0" rtlCol="0" anchor="t">
            <a:spAutoFit/>
          </a:bodyPr>
          <a:lstStyle/>
          <a:p>
            <a:pPr algn="l">
              <a:lnSpc>
                <a:spcPts val="11619"/>
              </a:lnSpc>
              <a:spcBef>
                <a:spcPct val="0"/>
              </a:spcBef>
            </a:pPr>
            <a:r>
              <a:rPr lang="en-US" sz="8299" b="1">
                <a:solidFill>
                  <a:srgbClr val="FFFFFF"/>
                </a:solidFill>
                <a:latin typeface="Glacial Indifference Bold"/>
                <a:ea typeface="Glacial Indifference Bold"/>
                <a:cs typeface="Glacial Indifference Bold"/>
                <a:sym typeface="Glacial Indifference Bold"/>
              </a:rPr>
              <a:t>EXPLORATORY DATA ANALYSIS</a:t>
            </a:r>
          </a:p>
        </p:txBody>
      </p:sp>
      <p:sp>
        <p:nvSpPr>
          <p:cNvPr id="3" name="Freeform 3"/>
          <p:cNvSpPr/>
          <p:nvPr/>
        </p:nvSpPr>
        <p:spPr>
          <a:xfrm>
            <a:off x="-608610" y="8735814"/>
            <a:ext cx="17714041" cy="7404108"/>
          </a:xfrm>
          <a:custGeom>
            <a:avLst/>
            <a:gdLst/>
            <a:ahLst/>
            <a:cxnLst/>
            <a:rect l="l" t="t" r="r" b="b"/>
            <a:pathLst>
              <a:path w="17714041" h="7404108">
                <a:moveTo>
                  <a:pt x="0" y="0"/>
                </a:moveTo>
                <a:lnTo>
                  <a:pt x="17714040" y="0"/>
                </a:lnTo>
                <a:lnTo>
                  <a:pt x="17714040" y="7404108"/>
                </a:lnTo>
                <a:lnTo>
                  <a:pt x="0" y="74041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pic>
        <p:nvPicPr>
          <p:cNvPr id="4" name="Picture 4"/>
          <p:cNvPicPr>
            <a:picLocks noChangeAspect="1"/>
          </p:cNvPicPr>
          <p:nvPr/>
        </p:nvPicPr>
        <p:blipFill>
          <a:blip r:embed="rId4"/>
          <a:stretch>
            <a:fillRect/>
          </a:stretch>
        </p:blipFill>
        <p:spPr>
          <a:xfrm>
            <a:off x="9745275" y="1603879"/>
            <a:ext cx="8372748" cy="7079243"/>
          </a:xfrm>
          <a:prstGeom prst="rect">
            <a:avLst/>
          </a:prstGeom>
        </p:spPr>
      </p:pic>
      <p:grpSp>
        <p:nvGrpSpPr>
          <p:cNvPr id="5" name="Group 5"/>
          <p:cNvGrpSpPr/>
          <p:nvPr/>
        </p:nvGrpSpPr>
        <p:grpSpPr>
          <a:xfrm>
            <a:off x="17259300" y="-390750"/>
            <a:ext cx="1888349" cy="11068499"/>
            <a:chOff x="0" y="0"/>
            <a:chExt cx="497343" cy="2915160"/>
          </a:xfrm>
        </p:grpSpPr>
        <p:sp>
          <p:nvSpPr>
            <p:cNvPr id="6" name="Freeform 6"/>
            <p:cNvSpPr/>
            <p:nvPr/>
          </p:nvSpPr>
          <p:spPr>
            <a:xfrm>
              <a:off x="0" y="0"/>
              <a:ext cx="497343" cy="2915160"/>
            </a:xfrm>
            <a:custGeom>
              <a:avLst/>
              <a:gdLst/>
              <a:ahLst/>
              <a:cxnLst/>
              <a:rect l="l" t="t" r="r" b="b"/>
              <a:pathLst>
                <a:path w="497343" h="2915160">
                  <a:moveTo>
                    <a:pt x="0" y="0"/>
                  </a:moveTo>
                  <a:lnTo>
                    <a:pt x="497343" y="0"/>
                  </a:lnTo>
                  <a:lnTo>
                    <a:pt x="497343" y="2915160"/>
                  </a:lnTo>
                  <a:lnTo>
                    <a:pt x="0" y="2915160"/>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7" name="TextBox 7"/>
            <p:cNvSpPr txBox="1"/>
            <p:nvPr/>
          </p:nvSpPr>
          <p:spPr>
            <a:xfrm>
              <a:off x="0" y="-66675"/>
              <a:ext cx="497343" cy="2981835"/>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B4972">
                <a:alpha val="100000"/>
              </a:srgbClr>
            </a:gs>
            <a:gs pos="100000">
              <a:srgbClr val="021827">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351675" y="-237050"/>
            <a:ext cx="1380375" cy="10755900"/>
            <a:chOff x="0" y="0"/>
            <a:chExt cx="363555" cy="2832830"/>
          </a:xfrm>
        </p:grpSpPr>
        <p:sp>
          <p:nvSpPr>
            <p:cNvPr id="3" name="Freeform 3"/>
            <p:cNvSpPr/>
            <p:nvPr/>
          </p:nvSpPr>
          <p:spPr>
            <a:xfrm>
              <a:off x="0" y="0"/>
              <a:ext cx="363555" cy="2832830"/>
            </a:xfrm>
            <a:custGeom>
              <a:avLst/>
              <a:gdLst/>
              <a:ahLst/>
              <a:cxnLst/>
              <a:rect l="l" t="t" r="r" b="b"/>
              <a:pathLst>
                <a:path w="363555" h="2832830">
                  <a:moveTo>
                    <a:pt x="0" y="0"/>
                  </a:moveTo>
                  <a:lnTo>
                    <a:pt x="363555" y="0"/>
                  </a:lnTo>
                  <a:lnTo>
                    <a:pt x="363555" y="2832830"/>
                  </a:lnTo>
                  <a:lnTo>
                    <a:pt x="0" y="2832830"/>
                  </a:lnTo>
                  <a:close/>
                </a:path>
              </a:pathLst>
            </a:custGeom>
            <a:gradFill rotWithShape="1">
              <a:gsLst>
                <a:gs pos="0">
                  <a:srgbClr val="001627">
                    <a:alpha val="0"/>
                  </a:srgbClr>
                </a:gs>
                <a:gs pos="100000">
                  <a:srgbClr val="0B4972">
                    <a:alpha val="100000"/>
                  </a:srgbClr>
                </a:gs>
              </a:gsLst>
              <a:lin ang="5400000"/>
            </a:gradFill>
          </p:spPr>
          <p:txBody>
            <a:bodyPr/>
            <a:lstStyle/>
            <a:p>
              <a:endParaRPr lang="en-IN"/>
            </a:p>
          </p:txBody>
        </p:sp>
        <p:sp>
          <p:nvSpPr>
            <p:cNvPr id="4" name="TextBox 4"/>
            <p:cNvSpPr txBox="1"/>
            <p:nvPr/>
          </p:nvSpPr>
          <p:spPr>
            <a:xfrm>
              <a:off x="0" y="-66675"/>
              <a:ext cx="363555" cy="2899505"/>
            </a:xfrm>
            <a:prstGeom prst="rect">
              <a:avLst/>
            </a:prstGeom>
          </p:spPr>
          <p:txBody>
            <a:bodyPr lIns="50800" tIns="50800" rIns="50800" bIns="50800" rtlCol="0" anchor="ctr"/>
            <a:lstStyle/>
            <a:p>
              <a:pPr algn="ctr">
                <a:lnSpc>
                  <a:spcPts val="2800"/>
                </a:lnSpc>
              </a:pPr>
              <a:endParaRPr/>
            </a:p>
          </p:txBody>
        </p:sp>
      </p:grpSp>
      <p:sp>
        <p:nvSpPr>
          <p:cNvPr id="5" name="Freeform 5"/>
          <p:cNvSpPr/>
          <p:nvPr/>
        </p:nvSpPr>
        <p:spPr>
          <a:xfrm>
            <a:off x="1028700" y="8010930"/>
            <a:ext cx="17714041" cy="7404108"/>
          </a:xfrm>
          <a:custGeom>
            <a:avLst/>
            <a:gdLst/>
            <a:ahLst/>
            <a:cxnLst/>
            <a:rect l="l" t="t" r="r" b="b"/>
            <a:pathLst>
              <a:path w="17714041" h="7404108">
                <a:moveTo>
                  <a:pt x="0" y="0"/>
                </a:moveTo>
                <a:lnTo>
                  <a:pt x="17714041" y="0"/>
                </a:lnTo>
                <a:lnTo>
                  <a:pt x="17714041" y="7404108"/>
                </a:lnTo>
                <a:lnTo>
                  <a:pt x="0" y="74041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6" name="Freeform 6"/>
          <p:cNvSpPr/>
          <p:nvPr/>
        </p:nvSpPr>
        <p:spPr>
          <a:xfrm>
            <a:off x="9415471" y="2712704"/>
            <a:ext cx="7843829" cy="5750608"/>
          </a:xfrm>
          <a:custGeom>
            <a:avLst/>
            <a:gdLst/>
            <a:ahLst/>
            <a:cxnLst/>
            <a:rect l="l" t="t" r="r" b="b"/>
            <a:pathLst>
              <a:path w="7843829" h="5750608">
                <a:moveTo>
                  <a:pt x="0" y="0"/>
                </a:moveTo>
                <a:lnTo>
                  <a:pt x="7843829" y="0"/>
                </a:lnTo>
                <a:lnTo>
                  <a:pt x="7843829" y="5750608"/>
                </a:lnTo>
                <a:lnTo>
                  <a:pt x="0" y="5750608"/>
                </a:lnTo>
                <a:lnTo>
                  <a:pt x="0" y="0"/>
                </a:lnTo>
                <a:close/>
              </a:path>
            </a:pathLst>
          </a:custGeom>
          <a:blipFill>
            <a:blip r:embed="rId4"/>
            <a:stretch>
              <a:fillRect/>
            </a:stretch>
          </a:blipFill>
        </p:spPr>
        <p:txBody>
          <a:bodyPr/>
          <a:lstStyle/>
          <a:p>
            <a:endParaRPr lang="en-IN"/>
          </a:p>
        </p:txBody>
      </p:sp>
      <p:sp>
        <p:nvSpPr>
          <p:cNvPr id="7" name="TextBox 7"/>
          <p:cNvSpPr txBox="1"/>
          <p:nvPr/>
        </p:nvSpPr>
        <p:spPr>
          <a:xfrm>
            <a:off x="2032330" y="270928"/>
            <a:ext cx="14223340" cy="2162026"/>
          </a:xfrm>
          <a:prstGeom prst="rect">
            <a:avLst/>
          </a:prstGeom>
        </p:spPr>
        <p:txBody>
          <a:bodyPr lIns="0" tIns="0" rIns="0" bIns="0" rtlCol="0" anchor="t">
            <a:spAutoFit/>
          </a:bodyPr>
          <a:lstStyle/>
          <a:p>
            <a:pPr algn="l">
              <a:lnSpc>
                <a:spcPts val="8400"/>
              </a:lnSpc>
            </a:pPr>
            <a:r>
              <a:rPr lang="en-US" sz="6000" b="1">
                <a:solidFill>
                  <a:srgbClr val="FFFFFF"/>
                </a:solidFill>
                <a:latin typeface="Poppins Bold"/>
                <a:ea typeface="Poppins Bold"/>
                <a:cs typeface="Poppins Bold"/>
                <a:sym typeface="Poppins Bold"/>
              </a:rPr>
              <a:t>REVENUE AND INDUSTRY INSIGHTS</a:t>
            </a:r>
          </a:p>
          <a:p>
            <a:pPr algn="l">
              <a:lnSpc>
                <a:spcPts val="8400"/>
              </a:lnSpc>
              <a:spcBef>
                <a:spcPct val="0"/>
              </a:spcBef>
            </a:pPr>
            <a:endParaRPr lang="en-US" sz="6000" b="1">
              <a:solidFill>
                <a:srgbClr val="FFFFFF"/>
              </a:solidFill>
              <a:latin typeface="Poppins Bold"/>
              <a:ea typeface="Poppins Bold"/>
              <a:cs typeface="Poppins Bold"/>
              <a:sym typeface="Poppins Bold"/>
            </a:endParaRPr>
          </a:p>
        </p:txBody>
      </p:sp>
      <p:sp>
        <p:nvSpPr>
          <p:cNvPr id="8" name="TextBox 8"/>
          <p:cNvSpPr txBox="1"/>
          <p:nvPr/>
        </p:nvSpPr>
        <p:spPr>
          <a:xfrm>
            <a:off x="1185355" y="2655554"/>
            <a:ext cx="7958645" cy="5935678"/>
          </a:xfrm>
          <a:prstGeom prst="rect">
            <a:avLst/>
          </a:prstGeom>
        </p:spPr>
        <p:txBody>
          <a:bodyPr lIns="0" tIns="0" rIns="0" bIns="0" rtlCol="0" anchor="t">
            <a:spAutoFit/>
          </a:bodyPr>
          <a:lstStyle/>
          <a:p>
            <a:pPr algn="just">
              <a:lnSpc>
                <a:spcPts val="3639"/>
              </a:lnSpc>
            </a:pPr>
            <a:r>
              <a:rPr lang="en-US" sz="2599">
                <a:solidFill>
                  <a:srgbClr val="FFFFFF"/>
                </a:solidFill>
                <a:latin typeface="Glacial Indifference"/>
                <a:ea typeface="Glacial Indifference"/>
                <a:cs typeface="Glacial Indifference"/>
                <a:sym typeface="Glacial Indifference"/>
              </a:rPr>
              <a:t>AVERAGE REVENUE AND VALUATION BY INDUSTRY</a:t>
            </a:r>
          </a:p>
          <a:p>
            <a:pPr algn="just">
              <a:lnSpc>
                <a:spcPts val="3639"/>
              </a:lnSpc>
            </a:pPr>
            <a:r>
              <a:rPr lang="en-US" sz="2599">
                <a:solidFill>
                  <a:srgbClr val="FFFFFF"/>
                </a:solidFill>
                <a:latin typeface="Glacial Indifference"/>
                <a:ea typeface="Glacial Indifference"/>
                <a:cs typeface="Glacial Indifference"/>
                <a:sym typeface="Glacial Indifference"/>
              </a:rPr>
              <a:t>INSIGHTS:</a:t>
            </a:r>
          </a:p>
          <a:p>
            <a:pPr marL="561337" lvl="1" indent="-280669" algn="just">
              <a:lnSpc>
                <a:spcPts val="3639"/>
              </a:lnSpc>
              <a:buFont typeface="Arial"/>
              <a:buChar char="•"/>
            </a:pPr>
            <a:r>
              <a:rPr lang="en-US" sz="2599">
                <a:solidFill>
                  <a:srgbClr val="FFFFFF"/>
                </a:solidFill>
                <a:latin typeface="Glacial Indifference"/>
                <a:ea typeface="Glacial Indifference"/>
                <a:cs typeface="Glacial Indifference"/>
                <a:sym typeface="Glacial Indifference"/>
              </a:rPr>
              <a:t>VALUATION IS MUCH HIGHER THAN REVENUE ACROSS INDUSTRIES</a:t>
            </a:r>
          </a:p>
          <a:p>
            <a:pPr marL="561337" lvl="1" indent="-280669" algn="just">
              <a:lnSpc>
                <a:spcPts val="3639"/>
              </a:lnSpc>
              <a:buFont typeface="Arial"/>
              <a:buChar char="•"/>
            </a:pPr>
            <a:r>
              <a:rPr lang="en-US" sz="2599">
                <a:solidFill>
                  <a:srgbClr val="FFFFFF"/>
                </a:solidFill>
                <a:latin typeface="Glacial Indifference"/>
                <a:ea typeface="Glacial Indifference"/>
                <a:cs typeface="Glacial Indifference"/>
                <a:sym typeface="Glacial Indifference"/>
              </a:rPr>
              <a:t>TOP VALUATION INDUSTRIES</a:t>
            </a:r>
          </a:p>
          <a:p>
            <a:pPr algn="just">
              <a:lnSpc>
                <a:spcPts val="3639"/>
              </a:lnSpc>
            </a:pPr>
            <a:r>
              <a:rPr lang="en-US" sz="2599">
                <a:solidFill>
                  <a:srgbClr val="FFFFFF"/>
                </a:solidFill>
                <a:latin typeface="Glacial Indifference"/>
                <a:ea typeface="Glacial Indifference"/>
                <a:cs typeface="Glacial Indifference"/>
                <a:sym typeface="Glacial Indifference"/>
              </a:rPr>
              <a:t> E-COMMERCE (1640M), GAMING (1585M),      CYBERSECURITY (1437M) HAVE THE HIGHEST VALUATIONS.</a:t>
            </a:r>
          </a:p>
          <a:p>
            <a:pPr algn="just">
              <a:lnSpc>
                <a:spcPts val="3639"/>
              </a:lnSpc>
            </a:pPr>
            <a:endParaRPr lang="en-US" sz="2599">
              <a:solidFill>
                <a:srgbClr val="FFFFFF"/>
              </a:solidFill>
              <a:latin typeface="Glacial Indifference"/>
              <a:ea typeface="Glacial Indifference"/>
              <a:cs typeface="Glacial Indifference"/>
              <a:sym typeface="Glacial Indifference"/>
            </a:endParaRPr>
          </a:p>
          <a:p>
            <a:pPr algn="just">
              <a:lnSpc>
                <a:spcPts val="3639"/>
              </a:lnSpc>
            </a:pPr>
            <a:r>
              <a:rPr lang="en-US" sz="2599">
                <a:solidFill>
                  <a:srgbClr val="FFFFFF"/>
                </a:solidFill>
                <a:latin typeface="Glacial Indifference"/>
                <a:ea typeface="Glacial Indifference"/>
                <a:cs typeface="Glacial Indifference"/>
                <a:sym typeface="Glacial Indifference"/>
              </a:rPr>
              <a:t>RECOMMENDATIONS :</a:t>
            </a:r>
          </a:p>
          <a:p>
            <a:pPr algn="just">
              <a:lnSpc>
                <a:spcPts val="3639"/>
              </a:lnSpc>
              <a:spcBef>
                <a:spcPct val="0"/>
              </a:spcBef>
            </a:pPr>
            <a:r>
              <a:rPr lang="en-US" sz="2599">
                <a:solidFill>
                  <a:srgbClr val="FFFFFF"/>
                </a:solidFill>
                <a:latin typeface="Glacial Indifference"/>
                <a:ea typeface="Glacial Indifference"/>
                <a:cs typeface="Glacial Indifference"/>
                <a:sym typeface="Glacial Indifference"/>
              </a:rPr>
              <a:t>“INVESTORS SHOULD BALANCE HIGH-GROWTH BETS (E-COMMERCE, GAMING) WITH REVENUE-STRONG BUT UNDERVALUED SECTORS LIKE CYBERSECURITY.”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B4972">
                <a:alpha val="100000"/>
              </a:srgbClr>
            </a:gs>
            <a:gs pos="100000">
              <a:srgbClr val="001627">
                <a:alpha val="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8487821" y="1957263"/>
            <a:ext cx="9518500" cy="5535312"/>
          </a:xfrm>
          <a:custGeom>
            <a:avLst/>
            <a:gdLst/>
            <a:ahLst/>
            <a:cxnLst/>
            <a:rect l="l" t="t" r="r" b="b"/>
            <a:pathLst>
              <a:path w="9518500" h="5535312">
                <a:moveTo>
                  <a:pt x="0" y="0"/>
                </a:moveTo>
                <a:lnTo>
                  <a:pt x="9518501" y="0"/>
                </a:lnTo>
                <a:lnTo>
                  <a:pt x="9518501" y="5535313"/>
                </a:lnTo>
                <a:lnTo>
                  <a:pt x="0" y="5535313"/>
                </a:lnTo>
                <a:lnTo>
                  <a:pt x="0" y="0"/>
                </a:lnTo>
                <a:close/>
              </a:path>
            </a:pathLst>
          </a:custGeom>
          <a:blipFill>
            <a:blip r:embed="rId2"/>
            <a:stretch>
              <a:fillRect t="-2027" b="-2027"/>
            </a:stretch>
          </a:blipFill>
        </p:spPr>
        <p:txBody>
          <a:bodyPr/>
          <a:lstStyle/>
          <a:p>
            <a:endParaRPr lang="en-IN"/>
          </a:p>
        </p:txBody>
      </p:sp>
      <p:grpSp>
        <p:nvGrpSpPr>
          <p:cNvPr id="3" name="Group 3"/>
          <p:cNvGrpSpPr/>
          <p:nvPr/>
        </p:nvGrpSpPr>
        <p:grpSpPr>
          <a:xfrm>
            <a:off x="1028700" y="257175"/>
            <a:ext cx="6059952" cy="1543050"/>
            <a:chOff x="0" y="0"/>
            <a:chExt cx="1596037" cy="406400"/>
          </a:xfrm>
        </p:grpSpPr>
        <p:sp>
          <p:nvSpPr>
            <p:cNvPr id="4" name="Freeform 4"/>
            <p:cNvSpPr/>
            <p:nvPr/>
          </p:nvSpPr>
          <p:spPr>
            <a:xfrm>
              <a:off x="0" y="0"/>
              <a:ext cx="1596037" cy="406400"/>
            </a:xfrm>
            <a:custGeom>
              <a:avLst/>
              <a:gdLst/>
              <a:ahLst/>
              <a:cxnLst/>
              <a:rect l="l" t="t" r="r" b="b"/>
              <a:pathLst>
                <a:path w="1596037" h="406400">
                  <a:moveTo>
                    <a:pt x="1596037" y="0"/>
                  </a:moveTo>
                  <a:lnTo>
                    <a:pt x="0" y="0"/>
                  </a:lnTo>
                  <a:lnTo>
                    <a:pt x="101600" y="203200"/>
                  </a:lnTo>
                  <a:lnTo>
                    <a:pt x="0" y="406400"/>
                  </a:lnTo>
                  <a:lnTo>
                    <a:pt x="1596037" y="406400"/>
                  </a:lnTo>
                  <a:lnTo>
                    <a:pt x="1494437" y="203200"/>
                  </a:lnTo>
                  <a:lnTo>
                    <a:pt x="1596037" y="0"/>
                  </a:lnTo>
                  <a:close/>
                </a:path>
              </a:pathLst>
            </a:custGeom>
            <a:solidFill>
              <a:srgbClr val="FDFDFD"/>
            </a:solidFill>
          </p:spPr>
          <p:txBody>
            <a:bodyPr/>
            <a:lstStyle/>
            <a:p>
              <a:endParaRPr lang="en-IN"/>
            </a:p>
          </p:txBody>
        </p:sp>
        <p:sp>
          <p:nvSpPr>
            <p:cNvPr id="5" name="TextBox 5"/>
            <p:cNvSpPr txBox="1"/>
            <p:nvPr/>
          </p:nvSpPr>
          <p:spPr>
            <a:xfrm>
              <a:off x="88900" y="-66675"/>
              <a:ext cx="1418237" cy="473075"/>
            </a:xfrm>
            <a:prstGeom prst="rect">
              <a:avLst/>
            </a:prstGeom>
          </p:spPr>
          <p:txBody>
            <a:bodyPr lIns="50800" tIns="50800" rIns="50800" bIns="50800" rtlCol="0" anchor="ctr"/>
            <a:lstStyle/>
            <a:p>
              <a:pPr algn="ctr">
                <a:lnSpc>
                  <a:spcPts val="4619"/>
                </a:lnSpc>
              </a:pPr>
              <a:r>
                <a:rPr lang="en-US" sz="3299" b="1">
                  <a:solidFill>
                    <a:srgbClr val="000000"/>
                  </a:solidFill>
                  <a:latin typeface="Glacial Indifference Bold"/>
                  <a:ea typeface="Glacial Indifference Bold"/>
                  <a:cs typeface="Glacial Indifference Bold"/>
                  <a:sym typeface="Glacial Indifference Bold"/>
                </a:rPr>
                <a:t>FUNDING VS OUTCOME</a:t>
              </a:r>
            </a:p>
          </p:txBody>
        </p:sp>
      </p:grpSp>
      <p:sp>
        <p:nvSpPr>
          <p:cNvPr id="6" name="TextBox 6"/>
          <p:cNvSpPr txBox="1"/>
          <p:nvPr/>
        </p:nvSpPr>
        <p:spPr>
          <a:xfrm>
            <a:off x="513331" y="2301336"/>
            <a:ext cx="7678152" cy="5653484"/>
          </a:xfrm>
          <a:prstGeom prst="rect">
            <a:avLst/>
          </a:prstGeom>
        </p:spPr>
        <p:txBody>
          <a:bodyPr lIns="0" tIns="0" rIns="0" bIns="0" rtlCol="0" anchor="t">
            <a:spAutoFit/>
          </a:bodyPr>
          <a:lstStyle/>
          <a:p>
            <a:pPr algn="l">
              <a:lnSpc>
                <a:spcPts val="2800"/>
              </a:lnSpc>
              <a:spcBef>
                <a:spcPct val="0"/>
              </a:spcBef>
            </a:pPr>
            <a:r>
              <a:rPr lang="en-US" sz="2000">
                <a:solidFill>
                  <a:srgbClr val="FFFFFF"/>
                </a:solidFill>
                <a:latin typeface="Poppins"/>
                <a:ea typeface="Poppins"/>
                <a:cs typeface="Poppins"/>
                <a:sym typeface="Poppins"/>
              </a:rPr>
              <a:t>INSIGHT: SHOWS IF MORE FUNDING ROUNDS INCREASE CHANCES OF IPO OR ACQUISITION.</a:t>
            </a:r>
          </a:p>
          <a:p>
            <a:pPr algn="l">
              <a:lnSpc>
                <a:spcPts val="2800"/>
              </a:lnSpc>
              <a:spcBef>
                <a:spcPct val="0"/>
              </a:spcBef>
            </a:pPr>
            <a:r>
              <a:rPr lang="en-US" sz="2000">
                <a:solidFill>
                  <a:srgbClr val="FFFFFF"/>
                </a:solidFill>
                <a:latin typeface="Poppins"/>
                <a:ea typeface="Poppins"/>
                <a:cs typeface="Poppins"/>
                <a:sym typeface="Poppins"/>
              </a:rPr>
              <a:t>THE TOTAL NUMBER OF STARTUPS IN THE DATASET IS 500. THE BAR CHART SHOWS A CONSISTENT COUNT OF STARTUPS FOR EACH FUNDING ROUND CATEGORY, WITH TOTALS RANGING FROM 84 TO 109.</a:t>
            </a:r>
          </a:p>
          <a:p>
            <a:pPr algn="l">
              <a:lnSpc>
                <a:spcPts val="2800"/>
              </a:lnSpc>
              <a:spcBef>
                <a:spcPct val="0"/>
              </a:spcBef>
            </a:pPr>
            <a:endParaRPr lang="en-US" sz="2000">
              <a:solidFill>
                <a:srgbClr val="FFFFFF"/>
              </a:solidFill>
              <a:latin typeface="Poppins"/>
              <a:ea typeface="Poppins"/>
              <a:cs typeface="Poppins"/>
              <a:sym typeface="Poppins"/>
            </a:endParaRPr>
          </a:p>
          <a:p>
            <a:pPr algn="l">
              <a:lnSpc>
                <a:spcPts val="2800"/>
              </a:lnSpc>
              <a:spcBef>
                <a:spcPct val="0"/>
              </a:spcBef>
            </a:pPr>
            <a:r>
              <a:rPr lang="en-US" sz="2000">
                <a:solidFill>
                  <a:srgbClr val="FFFFFF"/>
                </a:solidFill>
                <a:latin typeface="Poppins"/>
                <a:ea typeface="Poppins"/>
                <a:cs typeface="Poppins"/>
                <a:sym typeface="Poppins"/>
              </a:rPr>
              <a:t>STARTUPS WITH FEWER FUNDING ROUNDS TEND TO HAVE A HIGHER COUNT OF ACQUISITIONS. THE NUMBER OF ACQUISITIONS IS HIGHEST FOR STARTUPS WITH 1 FUNDING ROUND (26), FOLLOWED BY THOSE WITH 3 ROUNDS (28). THE TREND GENERALLY SHOWS A HIGHER NUMBER OF ACQUISITIONS IN THE EARLIER STAGES OF FUNDING. THIS COULD SUGGEST THAT COMPANIES ARE BEING ACQUIRED FOR THEIR INITIAL TECHNOLOGY OR TEAM, RATHER THAN AFTER EXTENSIVE FUNDING AND GROWTH.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1150</TotalTime>
  <Words>1075</Words>
  <Application>Microsoft Office PowerPoint</Application>
  <PresentationFormat>Custom</PresentationFormat>
  <Paragraphs>100</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Glacial Indifference Bold</vt:lpstr>
      <vt:lpstr>Arial</vt:lpstr>
      <vt:lpstr>Shrikhand</vt:lpstr>
      <vt:lpstr>Poppins</vt:lpstr>
      <vt:lpstr>Poppins Bold</vt:lpstr>
      <vt:lpstr>Poppins Bold Italics</vt:lpstr>
      <vt:lpstr>Comic Sans Bold</vt:lpstr>
      <vt:lpstr>Glacial Indifference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Gradient Simple Modern Tech Geometric Business Data Analyst Presentation</dc:title>
  <cp:lastModifiedBy>sejal chawla</cp:lastModifiedBy>
  <cp:revision>2</cp:revision>
  <dcterms:created xsi:type="dcterms:W3CDTF">2006-08-16T00:00:00Z</dcterms:created>
  <dcterms:modified xsi:type="dcterms:W3CDTF">2025-09-26T06:56:21Z</dcterms:modified>
  <dc:identifier>DAGz3gltpoY</dc:identifier>
</cp:coreProperties>
</file>

<file path=docProps/thumbnail.jpeg>
</file>